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0.xml" ContentType="application/vnd.openxmlformats-officedocument.presentationml.tags+xml"/>
  <Override PartName="/ppt/notesSlides/notesSlide42.xml" ContentType="application/vnd.openxmlformats-officedocument.presentationml.notesSlide+xml"/>
  <Override PartName="/ppt/tags/tag21.xml" ContentType="application/vnd.openxmlformats-officedocument.presentationml.tags+xml"/>
  <Override PartName="/ppt/notesSlides/notesSlide43.xml" ContentType="application/vnd.openxmlformats-officedocument.presentationml.notesSlide+xml"/>
  <Override PartName="/ppt/tags/tag22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removePersonalInfoOnSave="1" saveSubsetFonts="1">
  <p:sldMasterIdLst>
    <p:sldMasterId id="2147483732" r:id="rId1"/>
  </p:sldMasterIdLst>
  <p:notesMasterIdLst>
    <p:notesMasterId r:id="rId50"/>
  </p:notesMasterIdLst>
  <p:sldIdLst>
    <p:sldId id="261" r:id="rId2"/>
    <p:sldId id="519" r:id="rId3"/>
    <p:sldId id="522" r:id="rId4"/>
    <p:sldId id="447" r:id="rId5"/>
    <p:sldId id="389" r:id="rId6"/>
    <p:sldId id="400" r:id="rId7"/>
    <p:sldId id="490" r:id="rId8"/>
    <p:sldId id="491" r:id="rId9"/>
    <p:sldId id="414" r:id="rId10"/>
    <p:sldId id="492" r:id="rId11"/>
    <p:sldId id="453" r:id="rId12"/>
    <p:sldId id="493" r:id="rId13"/>
    <p:sldId id="523" r:id="rId14"/>
    <p:sldId id="458" r:id="rId15"/>
    <p:sldId id="459" r:id="rId16"/>
    <p:sldId id="494" r:id="rId17"/>
    <p:sldId id="495" r:id="rId18"/>
    <p:sldId id="496" r:id="rId19"/>
    <p:sldId id="497" r:id="rId20"/>
    <p:sldId id="462" r:id="rId21"/>
    <p:sldId id="515" r:id="rId22"/>
    <p:sldId id="498" r:id="rId23"/>
    <p:sldId id="499" r:id="rId24"/>
    <p:sldId id="502" r:id="rId25"/>
    <p:sldId id="503" r:id="rId26"/>
    <p:sldId id="504" r:id="rId27"/>
    <p:sldId id="505" r:id="rId28"/>
    <p:sldId id="506" r:id="rId29"/>
    <p:sldId id="507" r:id="rId30"/>
    <p:sldId id="508" r:id="rId31"/>
    <p:sldId id="509" r:id="rId32"/>
    <p:sldId id="427" r:id="rId33"/>
    <p:sldId id="482" r:id="rId34"/>
    <p:sldId id="513" r:id="rId35"/>
    <p:sldId id="514" r:id="rId36"/>
    <p:sldId id="431" r:id="rId37"/>
    <p:sldId id="512" r:id="rId38"/>
    <p:sldId id="440" r:id="rId39"/>
    <p:sldId id="479" r:id="rId40"/>
    <p:sldId id="488" r:id="rId41"/>
    <p:sldId id="442" r:id="rId42"/>
    <p:sldId id="486" r:id="rId43"/>
    <p:sldId id="480" r:id="rId44"/>
    <p:sldId id="483" r:id="rId45"/>
    <p:sldId id="484" r:id="rId46"/>
    <p:sldId id="485" r:id="rId47"/>
    <p:sldId id="444" r:id="rId48"/>
    <p:sldId id="445" r:id="rId4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511C6C-D2F8-469A-89D5-CFF03F0A33A1}">
          <p14:sldIdLst>
            <p14:sldId id="261"/>
            <p14:sldId id="519"/>
            <p14:sldId id="522"/>
            <p14:sldId id="447"/>
            <p14:sldId id="389"/>
            <p14:sldId id="400"/>
            <p14:sldId id="490"/>
            <p14:sldId id="491"/>
            <p14:sldId id="414"/>
            <p14:sldId id="492"/>
            <p14:sldId id="453"/>
            <p14:sldId id="493"/>
            <p14:sldId id="523"/>
            <p14:sldId id="458"/>
            <p14:sldId id="459"/>
            <p14:sldId id="494"/>
            <p14:sldId id="495"/>
            <p14:sldId id="496"/>
            <p14:sldId id="497"/>
            <p14:sldId id="462"/>
            <p14:sldId id="515"/>
            <p14:sldId id="498"/>
            <p14:sldId id="499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427"/>
            <p14:sldId id="482"/>
            <p14:sldId id="513"/>
            <p14:sldId id="514"/>
            <p14:sldId id="431"/>
            <p14:sldId id="512"/>
            <p14:sldId id="440"/>
            <p14:sldId id="479"/>
            <p14:sldId id="488"/>
            <p14:sldId id="442"/>
            <p14:sldId id="486"/>
            <p14:sldId id="480"/>
            <p14:sldId id="483"/>
            <p14:sldId id="484"/>
            <p14:sldId id="485"/>
            <p14:sldId id="444"/>
            <p14:sldId id="4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A3B2"/>
    <a:srgbClr val="9FA9B7"/>
    <a:srgbClr val="8491A4"/>
    <a:srgbClr val="6D7C93"/>
    <a:srgbClr val="FFFFFF"/>
    <a:srgbClr val="ECEDB1"/>
    <a:srgbClr val="FDFDFD"/>
    <a:srgbClr val="AED7F0"/>
    <a:srgbClr val="CFE8B6"/>
    <a:srgbClr val="D5D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3" autoAdjust="0"/>
    <p:restoredTop sz="72727" autoAdjust="0"/>
  </p:normalViewPr>
  <p:slideViewPr>
    <p:cSldViewPr snapToObjects="1">
      <p:cViewPr varScale="1">
        <p:scale>
          <a:sx n="135" d="100"/>
          <a:sy n="135" d="100"/>
        </p:scale>
        <p:origin x="123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472"/>
    </p:cViewPr>
  </p:outlineViewPr>
  <p:notesTextViewPr>
    <p:cViewPr>
      <p:scale>
        <a:sx n="125" d="100"/>
        <a:sy n="125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80076-F681-477C-BAB9-41D0DE511749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1D576-EAC2-44B7-9850-D83C1029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0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29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3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98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56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9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0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75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1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10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84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74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24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7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76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7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89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2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24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7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73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9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7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5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83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107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1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72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6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65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66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39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307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41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8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203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8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4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20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91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0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15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2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3"/>
            <a:ext cx="104648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C210-BF71-49AB-89C7-25EF0E58CB8D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6A3-355C-4D79-9A25-CD706416C0BA}" type="datetime8">
              <a:rPr lang="he-IL" smtClean="0"/>
              <a:t>16 יולי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C8A1-3B80-4308-8E7D-D5E24D2DB91F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B9054-C1AB-4FA2-88F3-99A4A4FAA0A8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6543"/>
            <a:ext cx="104648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25014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6E20-D07F-48C8-AF10-3483892EE2E2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214346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5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0AE8-15B1-46C1-87D6-E9F4142CB1C4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7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A83-1EBB-44B0-897E-FEE492EDF326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87C-E9D3-4433-B14C-3CA70DC71380}" type="datetime8">
              <a:rPr lang="he-IL" smtClean="0"/>
              <a:t>16 יולי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8428-4159-4630-A1FE-C400D9AF80F4}" type="datetime8">
              <a:rPr lang="he-IL" smtClean="0"/>
              <a:t>16 יולי 15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46DF-4AFF-4975-9B1E-CE84F9A70F5D}" type="datetime8">
              <a:rPr lang="he-IL" smtClean="0"/>
              <a:t>16 יולי 15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6D3B-17A1-47EB-98BF-0DE2167ED7AB}" type="datetime8">
              <a:rPr lang="he-IL" smtClean="0"/>
              <a:t>16 יולי 15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5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2319-990F-4CD6-8A92-CF900B53AC60}" type="datetime8">
              <a:rPr lang="he-IL" smtClean="0"/>
              <a:t>16 יולי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3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DFAA93C-AF3B-4AF7-B9BB-616F24C62A15}" type="datetime8">
              <a:rPr lang="he-IL" smtClean="0"/>
              <a:t>16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4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1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720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720.png"/><Relationship Id="rId5" Type="http://schemas.openxmlformats.org/officeDocument/2006/relationships/image" Target="../media/image730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30.png"/><Relationship Id="rId11" Type="http://schemas.openxmlformats.org/officeDocument/2006/relationships/image" Target="../media/image17.png"/><Relationship Id="rId5" Type="http://schemas.openxmlformats.org/officeDocument/2006/relationships/image" Target="../media/image120.png"/><Relationship Id="rId10" Type="http://schemas.openxmlformats.org/officeDocument/2006/relationships/image" Target="../media/image170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Controlling Singular Values </a:t>
            </a:r>
            <a:br>
              <a:rPr lang="en-US" sz="4400" b="1" dirty="0"/>
            </a:br>
            <a:r>
              <a:rPr lang="en-US" sz="4400" b="1" dirty="0"/>
              <a:t>with </a:t>
            </a:r>
            <a:r>
              <a:rPr lang="en-US" sz="4400" b="1" dirty="0" err="1"/>
              <a:t>Semidefinite</a:t>
            </a:r>
            <a:r>
              <a:rPr lang="en-US" sz="4400" b="1" dirty="0"/>
              <a:t> Programming</a:t>
            </a:r>
            <a:endParaRPr lang="he-IL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7480" y="2250140"/>
            <a:ext cx="10293240" cy="1752600"/>
          </a:xfrm>
        </p:spPr>
        <p:txBody>
          <a:bodyPr/>
          <a:lstStyle/>
          <a:p>
            <a:pPr algn="ctr"/>
            <a:r>
              <a:rPr lang="en-US" dirty="0"/>
              <a:t>Shahar Kovalsky*, Noam </a:t>
            </a:r>
            <a:r>
              <a:rPr lang="en-US" dirty="0" err="1"/>
              <a:t>Aigerman</a:t>
            </a:r>
            <a:r>
              <a:rPr lang="en-US" dirty="0"/>
              <a:t>*, Ronen </a:t>
            </a:r>
            <a:r>
              <a:rPr lang="en-US" dirty="0" err="1"/>
              <a:t>Basri</a:t>
            </a:r>
            <a:r>
              <a:rPr lang="en-US" dirty="0"/>
              <a:t> and </a:t>
            </a:r>
            <a:r>
              <a:rPr lang="en-US" dirty="0" err="1"/>
              <a:t>Yaron</a:t>
            </a:r>
            <a:r>
              <a:rPr lang="en-US" dirty="0"/>
              <a:t> </a:t>
            </a:r>
            <a:r>
              <a:rPr lang="en-US" dirty="0" err="1"/>
              <a:t>Lipman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Weizmann Institute of Science</a:t>
            </a:r>
          </a:p>
          <a:p>
            <a:pPr algn="ctr"/>
            <a:endParaRPr lang="en-US" sz="2000" dirty="0"/>
          </a:p>
          <a:p>
            <a:endParaRPr lang="he-IL" dirty="0"/>
          </a:p>
        </p:txBody>
      </p:sp>
      <p:pic>
        <p:nvPicPr>
          <p:cNvPr id="6" name="Picture 4" descr="Weizmann Institute of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3927" y="0"/>
            <a:ext cx="2418073" cy="5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284980"/>
            <a:ext cx="11379200" cy="3359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50" y="6453420"/>
            <a:ext cx="217239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equal contributors</a:t>
            </a:r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2"/>
    </mc:Choice>
    <mc:Fallback xmlns="">
      <p:transition spd="slow" advTm="106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Cube_Hist_Part_1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926" t="5438" r="20952" b="18223"/>
          <a:stretch/>
        </p:blipFill>
        <p:spPr>
          <a:xfrm>
            <a:off x="6816100" y="2996940"/>
            <a:ext cx="4608640" cy="394230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31630" y="1511370"/>
            <a:ext cx="5832810" cy="12695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Work</a:t>
            </a:r>
            <a:endParaRPr lang="he-IL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2996940"/>
            <a:ext cx="10972800" cy="38610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Optimization problems explicitly expressed</a:t>
            </a:r>
            <a:br>
              <a:rPr lang="en-US" dirty="0" smtClean="0"/>
            </a:br>
            <a:r>
              <a:rPr lang="en-US" dirty="0" smtClean="0"/>
              <a:t>in terms of </a:t>
            </a:r>
            <a:r>
              <a:rPr lang="en-US" b="1" dirty="0" err="1" smtClean="0"/>
              <a:t>extremal</a:t>
            </a:r>
            <a:r>
              <a:rPr lang="en-US" b="1" dirty="0" smtClean="0"/>
              <a:t> SVs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limLow>
                                  <m:limLow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ℝ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lim>
                                </m:limLow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/>
                                  <m:t> 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648272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7"/>
                          <a:stretch>
                            <a:fillRect r="-377387" b="-79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7"/>
                          <a:stretch>
                            <a:fillRect l="-26498" b="-79439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7"/>
                          <a:stretch>
                            <a:fillRect t="-125882" r="-377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7"/>
                          <a:stretch>
                            <a:fillRect l="-26498" t="-12588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310" y="4077090"/>
            <a:ext cx="5669939" cy="2508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3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815">
        <p:fade/>
      </p:transition>
    </mc:Choice>
    <mc:Fallback xmlns="">
      <p:transition spd="med" advTm="34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57479" y="3573022"/>
            <a:ext cx="3349628" cy="1336978"/>
            <a:chOff x="1033479" y="5197734"/>
            <a:chExt cx="3349628" cy="1336978"/>
          </a:xfrm>
          <a:solidFill>
            <a:schemeClr val="bg2">
              <a:lumMod val="90000"/>
            </a:schemeClr>
          </a:solidFill>
        </p:grpSpPr>
        <p:sp>
          <p:nvSpPr>
            <p:cNvPr id="12" name="Rectangular Callout 11"/>
            <p:cNvSpPr/>
            <p:nvPr/>
          </p:nvSpPr>
          <p:spPr>
            <a:xfrm rot="16200000">
              <a:off x="3016777" y="4448639"/>
              <a:ext cx="617235" cy="2115425"/>
            </a:xfrm>
            <a:prstGeom prst="wedgeRectCallout">
              <a:avLst>
                <a:gd name="adj1" fmla="val -107229"/>
                <a:gd name="adj2" fmla="val -655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3479" y="6165380"/>
              <a:ext cx="1899270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he-IL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rtl="0"/>
              <a:r>
                <a:rPr lang="en-US" sz="2400" dirty="0">
                  <a:solidFill>
                    <a:schemeClr val="tx1"/>
                  </a:solidFill>
                </a:rPr>
                <a:t>Non-convex</a:t>
              </a:r>
              <a:endParaRPr lang="he-IL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48566" y="3573022"/>
            <a:ext cx="3688020" cy="1336978"/>
            <a:chOff x="4683446" y="5197734"/>
            <a:chExt cx="3688020" cy="133697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Rectangular Callout 9"/>
            <p:cNvSpPr/>
            <p:nvPr/>
          </p:nvSpPr>
          <p:spPr>
            <a:xfrm rot="16200000">
              <a:off x="5427490" y="4453690"/>
              <a:ext cx="617235" cy="2105324"/>
            </a:xfrm>
            <a:prstGeom prst="wedgeRectCallout">
              <a:avLst>
                <a:gd name="adj1" fmla="val -107083"/>
                <a:gd name="adj2" fmla="val 893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60237" y="6165380"/>
              <a:ext cx="1611229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he-IL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rtl="0"/>
              <a:r>
                <a:rPr lang="en-US" sz="2400" dirty="0">
                  <a:solidFill>
                    <a:schemeClr val="tx1"/>
                  </a:solidFill>
                </a:rPr>
                <a:t>Convex</a:t>
              </a:r>
              <a:endParaRPr lang="he-IL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Results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2996940"/>
                <a:ext cx="10972800" cy="38610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Can be reduced to</a:t>
                </a:r>
              </a:p>
              <a:p>
                <a:endParaRPr lang="en-US" sz="105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996940"/>
                <a:ext cx="10972800" cy="3861060"/>
              </a:xfrm>
              <a:blipFill rotWithShape="0">
                <a:blip r:embed="rId4"/>
                <a:stretch>
                  <a:fillRect l="-722" t="-17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/>
          <p:cNvSpPr/>
          <p:nvPr/>
        </p:nvSpPr>
        <p:spPr>
          <a:xfrm>
            <a:off x="8256300" y="5031199"/>
            <a:ext cx="1749344" cy="1749344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ounded Rectangle 28"/>
          <p:cNvSpPr/>
          <p:nvPr/>
        </p:nvSpPr>
        <p:spPr>
          <a:xfrm>
            <a:off x="3431630" y="1511370"/>
            <a:ext cx="5832810" cy="12695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limLow>
                                  <m:limLow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ℝ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lim>
                                </m:limLow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/>
                                  <m:t> 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648272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8"/>
                          <a:stretch>
                            <a:fillRect r="-377387" b="-79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8"/>
                          <a:stretch>
                            <a:fillRect l="-26498" b="-79439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8"/>
                          <a:stretch>
                            <a:fillRect t="-125882" r="-377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8"/>
                          <a:stretch>
                            <a:fillRect l="-26498" t="-12588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6" name="Group 25"/>
          <p:cNvGrpSpPr/>
          <p:nvPr/>
        </p:nvGrpSpPr>
        <p:grpSpPr>
          <a:xfrm>
            <a:off x="2486379" y="4885135"/>
            <a:ext cx="2041470" cy="2041470"/>
            <a:chOff x="6804310" y="4365130"/>
            <a:chExt cx="2304320" cy="2304320"/>
          </a:xfrm>
        </p:grpSpPr>
        <p:sp>
          <p:nvSpPr>
            <p:cNvPr id="27" name="Oval 26"/>
            <p:cNvSpPr/>
            <p:nvPr/>
          </p:nvSpPr>
          <p:spPr>
            <a:xfrm>
              <a:off x="6804310" y="4365130"/>
              <a:ext cx="2304320" cy="2304320"/>
            </a:xfrm>
            <a:prstGeom prst="ellips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Oval 27"/>
            <p:cNvSpPr/>
            <p:nvPr/>
          </p:nvSpPr>
          <p:spPr>
            <a:xfrm>
              <a:off x="7606671" y="5167491"/>
              <a:ext cx="699598" cy="69959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31880" y="5031199"/>
            <a:ext cx="1749344" cy="1749344"/>
            <a:chOff x="3707880" y="5031199"/>
            <a:chExt cx="1749344" cy="1749344"/>
          </a:xfrm>
        </p:grpSpPr>
        <p:grpSp>
          <p:nvGrpSpPr>
            <p:cNvPr id="17" name="Group 16"/>
            <p:cNvGrpSpPr/>
            <p:nvPr/>
          </p:nvGrpSpPr>
          <p:grpSpPr>
            <a:xfrm>
              <a:off x="3707880" y="5031199"/>
              <a:ext cx="1749344" cy="1749344"/>
              <a:chOff x="3021830" y="3788242"/>
              <a:chExt cx="2711266" cy="2711266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021830" y="3788242"/>
                <a:ext cx="2711266" cy="2711266"/>
              </a:xfrm>
              <a:prstGeom prst="ellipse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90310" y="4663946"/>
                <a:ext cx="959855" cy="959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cxnSp>
          <p:nvCxnSpPr>
            <p:cNvPr id="19" name="Straight Connector 18"/>
            <p:cNvCxnSpPr>
              <a:endCxn id="16" idx="7"/>
            </p:cNvCxnSpPr>
            <p:nvPr/>
          </p:nvCxnSpPr>
          <p:spPr>
            <a:xfrm flipV="1">
              <a:off x="4572000" y="5686911"/>
              <a:ext cx="224850" cy="2189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5" idx="1"/>
            </p:cNvCxnSpPr>
            <p:nvPr/>
          </p:nvCxnSpPr>
          <p:spPr>
            <a:xfrm flipH="1" flipV="1">
              <a:off x="3964065" y="5287384"/>
              <a:ext cx="607935" cy="6184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619205" y="5671045"/>
                  <a:ext cx="35528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srgbClr val="7030A0"/>
                            </a:solidFill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he-IL" sz="1600" dirty="0"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9205" y="5671045"/>
                  <a:ext cx="355289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2991" y="5211476"/>
                  <a:ext cx="35298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7030A0"/>
                            </a:solidFill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he-IL" sz="1600" dirty="0">
                    <a:solidFill>
                      <a:srgbClr val="7030A0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991" y="5211476"/>
                  <a:ext cx="352981" cy="3385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7299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88"/>
    </mc:Choice>
    <mc:Fallback xmlns="">
      <p:transition spd="slow" advTm="5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24818 0.00023 " pathEditMode="relative" rAng="0" ptsTypes="AA">
                                      <p:cBhvr>
                                        <p:cTn id="28" dur="2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21237 0.0023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Results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2996940"/>
                <a:ext cx="10972800" cy="38610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Can be reduced to</a:t>
                </a:r>
              </a:p>
              <a:p>
                <a:endParaRPr lang="en-US" sz="105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996940"/>
                <a:ext cx="10972800" cy="3861060"/>
              </a:xfrm>
              <a:blipFill rotWithShape="0">
                <a:blip r:embed="rId4"/>
                <a:stretch>
                  <a:fillRect l="-722" t="-17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/>
          <p:cNvSpPr/>
          <p:nvPr/>
        </p:nvSpPr>
        <p:spPr>
          <a:xfrm>
            <a:off x="3431630" y="1511370"/>
            <a:ext cx="5832810" cy="12695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limLow>
                                  <m:limLow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ℝ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lim>
                                </m:limLow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/>
                                  <m:t> 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648272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r="-377387" b="-79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6498" b="-79439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t="-125882" r="-377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6498" t="-12588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0" name="Rounded Rectangle 29"/>
          <p:cNvSpPr/>
          <p:nvPr/>
        </p:nvSpPr>
        <p:spPr>
          <a:xfrm>
            <a:off x="3503640" y="5157240"/>
            <a:ext cx="5184720" cy="112679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Semidefinite</a:t>
            </a:r>
            <a:r>
              <a:rPr lang="en-US" sz="2800" dirty="0">
                <a:solidFill>
                  <a:schemeClr val="tx1"/>
                </a:solidFill>
              </a:rPr>
              <a:t> Programming (</a:t>
            </a:r>
            <a:r>
              <a:rPr lang="en-US" sz="2800" b="1" dirty="0">
                <a:solidFill>
                  <a:schemeClr val="tx1"/>
                </a:solidFill>
              </a:rPr>
              <a:t>SDP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877499" y="4340602"/>
            <a:ext cx="341806" cy="514364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03640" y="5784765"/>
            <a:ext cx="5184720" cy="66865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sz="2400" b="1" dirty="0" smtClean="0">
                <a:solidFill>
                  <a:srgbClr val="7030A0"/>
                </a:solidFill>
              </a:rPr>
              <a:t>Optimal in the convex regime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7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688">
        <p:fade/>
      </p:transition>
    </mc:Choice>
    <mc:Fallback xmlns="">
      <p:transition spd="med" advTm="55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</a:t>
            </a:r>
            <a:r>
              <a:rPr lang="en-US" dirty="0" smtClean="0"/>
              <a:t>Results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05604" y="1524000"/>
                <a:ext cx="9487076" cy="51321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 rtl="0"/>
                <a:endParaRPr lang="en-US" sz="1050" u="sng" dirty="0"/>
              </a:p>
              <a:p>
                <a:pPr algn="ctr" rtl="0"/>
                <a:r>
                  <a:rPr lang="en-US" sz="2800" u="sng" dirty="0" err="1"/>
                  <a:t>Semidefinite</a:t>
                </a:r>
                <a:r>
                  <a:rPr lang="en-US" sz="2800" u="sng" dirty="0"/>
                  <a:t> Programming (</a:t>
                </a:r>
                <a:r>
                  <a:rPr lang="en-US" sz="2800" b="1" u="sng" dirty="0"/>
                  <a:t>SDP</a:t>
                </a:r>
                <a:r>
                  <a:rPr lang="en-US" sz="2800" u="sng" dirty="0"/>
                  <a:t>)</a:t>
                </a:r>
              </a:p>
              <a:p>
                <a:pPr algn="ctr" rtl="0"/>
                <a:endParaRPr lang="en-US" sz="28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SDP     </a:t>
                </a:r>
                <a:r>
                  <a:rPr lang="en-US" dirty="0"/>
                  <a:t> 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800" dirty="0"/>
                  <a:t>       optimization with </a:t>
                </a:r>
                <a14:m>
                  <m:oMath xmlns:m="http://schemas.openxmlformats.org/officeDocument/2006/math">
                    <m:r>
                      <a:rPr lang="en-US" sz="2800" i="1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≽</m:t>
                    </m:r>
                  </m:oMath>
                </a14:m>
                <a:r>
                  <a:rPr lang="en-US" sz="2800" dirty="0"/>
                  <a:t> constraints</a:t>
                </a: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    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800" dirty="0"/>
                  <a:t>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/>
                  <a:t> is positive </a:t>
                </a:r>
                <a:r>
                  <a:rPr lang="en-US" sz="2800" dirty="0" err="1"/>
                  <a:t>semidefinite</a:t>
                </a:r>
                <a:endParaRPr lang="en-US" sz="28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endParaRPr lang="en-US" sz="2800" dirty="0" smtClean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algn="ctr" rtl="0"/>
                <a:endParaRPr lang="en-US" sz="2000" dirty="0" smtClean="0">
                  <a:solidFill>
                    <a:srgbClr val="7030A0"/>
                  </a:solidFill>
                </a:endParaRPr>
              </a:p>
              <a:p>
                <a:pPr algn="ctr" rtl="0"/>
                <a:r>
                  <a:rPr lang="en-US" sz="2800" dirty="0" smtClean="0">
                    <a:solidFill>
                      <a:srgbClr val="7030A0"/>
                    </a:solidFill>
                  </a:rPr>
                  <a:t>The </a:t>
                </a:r>
                <a:r>
                  <a:rPr lang="en-US" sz="2800" dirty="0">
                    <a:solidFill>
                      <a:srgbClr val="7030A0"/>
                    </a:solidFill>
                  </a:rPr>
                  <a:t>natural class for dealing with singular values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 algn="l" rtl="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604" y="1524000"/>
                <a:ext cx="9487076" cy="51321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446390" y="4284172"/>
            <a:ext cx="7128990" cy="1325507"/>
            <a:chOff x="4511780" y="23431"/>
            <a:chExt cx="7128990" cy="152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4511780" y="23431"/>
              <a:ext cx="7128990" cy="1524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SDP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655800" y="208677"/>
              <a:ext cx="4752660" cy="115351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SOCP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4799820" y="353372"/>
              <a:ext cx="2664370" cy="8641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   QP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4991000" y="461387"/>
              <a:ext cx="1368190" cy="648090"/>
            </a:xfrm>
            <a:prstGeom prst="ellipse">
              <a:avLst/>
            </a:prstGeom>
            <a:solidFill>
              <a:srgbClr val="98A3B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05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450">
        <p:fade/>
      </p:transition>
    </mc:Choice>
    <mc:Fallback xmlns="">
      <p:transition spd="med" advTm="52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Bounding SVs from above</a:t>
            </a:r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2184443" y="1872211"/>
            <a:ext cx="2255327" cy="649322"/>
            <a:chOff x="1381012" y="1735093"/>
            <a:chExt cx="2255327" cy="649322"/>
          </a:xfrm>
        </p:grpSpPr>
        <p:sp>
          <p:nvSpPr>
            <p:cNvPr id="8" name="Rounded Rectangle 7"/>
            <p:cNvSpPr/>
            <p:nvPr/>
          </p:nvSpPr>
          <p:spPr>
            <a:xfrm>
              <a:off x="1381012" y="1735093"/>
              <a:ext cx="2255327" cy="649322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381013" y="1803048"/>
                  <a:ext cx="220534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80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013" y="1803048"/>
                  <a:ext cx="2205347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Oval 9"/>
          <p:cNvSpPr/>
          <p:nvPr/>
        </p:nvSpPr>
        <p:spPr>
          <a:xfrm>
            <a:off x="4439770" y="2924930"/>
            <a:ext cx="3312460" cy="331246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4922347" y="4151354"/>
            <a:ext cx="2324675" cy="892552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non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7030A0"/>
                </a:solidFill>
              </a:rPr>
              <a:t>convex</a:t>
            </a:r>
          </a:p>
          <a:p>
            <a:pPr algn="ctr" rtl="0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(operator norm)</a:t>
            </a:r>
            <a:endParaRPr lang="he-I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88629" y="1654393"/>
            <a:ext cx="4494619" cy="1126517"/>
            <a:chOff x="4245639" y="1510373"/>
            <a:chExt cx="4494619" cy="1126517"/>
          </a:xfrm>
        </p:grpSpPr>
        <p:grpSp>
          <p:nvGrpSpPr>
            <p:cNvPr id="6" name="Group 5"/>
            <p:cNvGrpSpPr/>
            <p:nvPr/>
          </p:nvGrpSpPr>
          <p:grpSpPr>
            <a:xfrm>
              <a:off x="6286608" y="1510373"/>
              <a:ext cx="2453650" cy="1126517"/>
              <a:chOff x="6969629" y="1519097"/>
              <a:chExt cx="2453650" cy="112651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969629" y="1519097"/>
                <a:ext cx="2453650" cy="1126517"/>
              </a:xfrm>
              <a:prstGeom prst="round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7019608" y="1663084"/>
                    <a:ext cx="2403671" cy="80797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≽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9608" y="1663084"/>
                    <a:ext cx="2403671" cy="80797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Left-Right Arrow 6"/>
            <p:cNvSpPr/>
            <p:nvPr/>
          </p:nvSpPr>
          <p:spPr>
            <a:xfrm>
              <a:off x="4245639" y="1870184"/>
              <a:ext cx="792110" cy="365337"/>
            </a:xfrm>
            <a:prstGeom prst="leftRightArrow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92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95"/>
    </mc:Choice>
    <mc:Fallback xmlns="">
      <p:transition spd="slow" advTm="3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Bounding SVs from below</a:t>
            </a:r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2170962" y="1878330"/>
            <a:ext cx="2304320" cy="637083"/>
            <a:chOff x="1381013" y="1711768"/>
            <a:chExt cx="2304320" cy="637083"/>
          </a:xfrm>
        </p:grpSpPr>
        <p:sp>
          <p:nvSpPr>
            <p:cNvPr id="8" name="Rounded Rectangle 7"/>
            <p:cNvSpPr/>
            <p:nvPr/>
          </p:nvSpPr>
          <p:spPr>
            <a:xfrm>
              <a:off x="1381013" y="1711768"/>
              <a:ext cx="2304320" cy="6370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4746850" y="3163736"/>
            <a:ext cx="2641597" cy="2641597"/>
            <a:chOff x="6804310" y="4365130"/>
            <a:chExt cx="2304320" cy="2304320"/>
          </a:xfrm>
        </p:grpSpPr>
        <p:sp>
          <p:nvSpPr>
            <p:cNvPr id="14" name="Oval 13"/>
            <p:cNvSpPr/>
            <p:nvPr/>
          </p:nvSpPr>
          <p:spPr>
            <a:xfrm>
              <a:off x="6804310" y="4365130"/>
              <a:ext cx="2304320" cy="2304320"/>
            </a:xfrm>
            <a:prstGeom prst="ellips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Oval 14"/>
            <p:cNvSpPr/>
            <p:nvPr/>
          </p:nvSpPr>
          <p:spPr>
            <a:xfrm>
              <a:off x="7606671" y="5167491"/>
              <a:ext cx="699598" cy="69959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00244" y="2545730"/>
            <a:ext cx="2045753" cy="523220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non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B686DA"/>
                </a:solidFill>
              </a:rPr>
              <a:t>non-convex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81731" y="4222924"/>
            <a:ext cx="356219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7030A0"/>
                </a:solidFill>
              </a:rPr>
              <a:t>cut a convex subset?</a:t>
            </a:r>
          </a:p>
        </p:txBody>
      </p:sp>
      <p:sp>
        <p:nvSpPr>
          <p:cNvPr id="6" name="Oval 5"/>
          <p:cNvSpPr/>
          <p:nvPr/>
        </p:nvSpPr>
        <p:spPr>
          <a:xfrm>
            <a:off x="6470917" y="3526131"/>
            <a:ext cx="985505" cy="2081847"/>
          </a:xfrm>
          <a:prstGeom prst="ellipse">
            <a:avLst/>
          </a:prstGeom>
          <a:pattFill prst="wdUpDiag">
            <a:fgClr>
              <a:schemeClr val="tx2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9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93">
        <p:fade/>
      </p:transition>
    </mc:Choice>
    <mc:Fallback xmlns="">
      <p:transition spd="med" advTm="13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Bounding SVs from below</a:t>
            </a:r>
            <a:endParaRPr lang="he-IL" dirty="0"/>
          </a:p>
        </p:txBody>
      </p:sp>
      <p:grpSp>
        <p:nvGrpSpPr>
          <p:cNvPr id="49" name="Group 48"/>
          <p:cNvGrpSpPr/>
          <p:nvPr/>
        </p:nvGrpSpPr>
        <p:grpSpPr>
          <a:xfrm>
            <a:off x="6715764" y="4051106"/>
            <a:ext cx="1396516" cy="1298083"/>
            <a:chOff x="7408537" y="3890626"/>
            <a:chExt cx="929646" cy="864120"/>
          </a:xfrm>
        </p:grpSpPr>
        <p:sp>
          <p:nvSpPr>
            <p:cNvPr id="18" name="Rectangle 17"/>
            <p:cNvSpPr/>
            <p:nvPr/>
          </p:nvSpPr>
          <p:spPr>
            <a:xfrm>
              <a:off x="7408537" y="3890626"/>
              <a:ext cx="309882" cy="2880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18419" y="3890626"/>
              <a:ext cx="309882" cy="288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28301" y="3890626"/>
              <a:ext cx="309882" cy="288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08537" y="4178666"/>
              <a:ext cx="309882" cy="288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18419" y="4178666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028301" y="4178666"/>
              <a:ext cx="309882" cy="28804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08537" y="4466706"/>
              <a:ext cx="309882" cy="288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18419" y="4466706"/>
              <a:ext cx="309882" cy="28804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28301" y="4466706"/>
              <a:ext cx="309882" cy="28804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87497" y="4051105"/>
            <a:ext cx="1396516" cy="1298083"/>
            <a:chOff x="9236114" y="3898114"/>
            <a:chExt cx="929646" cy="864120"/>
          </a:xfrm>
        </p:grpSpPr>
        <p:sp>
          <p:nvSpPr>
            <p:cNvPr id="27" name="Rectangle 26"/>
            <p:cNvSpPr/>
            <p:nvPr/>
          </p:nvSpPr>
          <p:spPr>
            <a:xfrm>
              <a:off x="9236114" y="3898114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45996" y="3898114"/>
              <a:ext cx="309882" cy="2880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855878" y="3898114"/>
              <a:ext cx="309882" cy="288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236114" y="4186154"/>
              <a:ext cx="309882" cy="288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45996" y="4186154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855878" y="4186154"/>
              <a:ext cx="309882" cy="288040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236114" y="4474194"/>
              <a:ext cx="309882" cy="28804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545996" y="4474194"/>
              <a:ext cx="309882" cy="28804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855878" y="4474194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6599222" y="3941840"/>
            <a:ext cx="1580754" cy="148520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8179976" y="4209511"/>
                <a:ext cx="89479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976" y="4209511"/>
                <a:ext cx="894796" cy="92333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6378745" y="5565113"/>
            <a:ext cx="202170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7030A0"/>
                </a:solidFill>
              </a:rPr>
              <a:t>Symmetric</a:t>
            </a:r>
            <a:endParaRPr lang="he-IL" sz="2800" b="1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04794" y="5565113"/>
            <a:ext cx="2561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dirty="0" smtClean="0"/>
              <a:t>Anti-symmetric</a:t>
            </a:r>
            <a:endParaRPr lang="he-IL" sz="28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8284762" y="1418228"/>
            <a:ext cx="1396516" cy="1866566"/>
            <a:chOff x="8284762" y="1418228"/>
            <a:chExt cx="1396516" cy="1866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8747122" y="1418228"/>
                  <a:ext cx="51520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8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7122" y="1418228"/>
                  <a:ext cx="515205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 46"/>
            <p:cNvGrpSpPr/>
            <p:nvPr/>
          </p:nvGrpSpPr>
          <p:grpSpPr>
            <a:xfrm>
              <a:off x="8284762" y="1986711"/>
              <a:ext cx="1396516" cy="1298083"/>
              <a:chOff x="8306468" y="1986712"/>
              <a:chExt cx="929646" cy="8641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8306468" y="1986712"/>
                <a:ext cx="309882" cy="2880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616350" y="1986712"/>
                <a:ext cx="309882" cy="288040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926232" y="1986712"/>
                <a:ext cx="309882" cy="288040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306468" y="2274752"/>
                <a:ext cx="309882" cy="288040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616350" y="2274752"/>
                <a:ext cx="309882" cy="28804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926232" y="2274752"/>
                <a:ext cx="309882" cy="288040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06468" y="2562792"/>
                <a:ext cx="309882" cy="2880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616350" y="2562792"/>
                <a:ext cx="309882" cy="2880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26232" y="2562792"/>
                <a:ext cx="309882" cy="288040"/>
              </a:xfrm>
              <a:prstGeom prst="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91667E-6 3.33333E-6 L 0.12813 -0.301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50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3.33333E-6 L -0.07461 -0.3011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1506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9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Bounding SVs from below</a:t>
            </a:r>
            <a:endParaRPr lang="he-IL" dirty="0"/>
          </a:p>
        </p:txBody>
      </p:sp>
      <p:grpSp>
        <p:nvGrpSpPr>
          <p:cNvPr id="4" name="Group 3"/>
          <p:cNvGrpSpPr/>
          <p:nvPr/>
        </p:nvGrpSpPr>
        <p:grpSpPr>
          <a:xfrm>
            <a:off x="2170962" y="1878330"/>
            <a:ext cx="2304320" cy="637083"/>
            <a:chOff x="1381013" y="1711768"/>
            <a:chExt cx="2304320" cy="637083"/>
          </a:xfrm>
        </p:grpSpPr>
        <p:sp>
          <p:nvSpPr>
            <p:cNvPr id="5" name="Rounded Rectangle 4"/>
            <p:cNvSpPr/>
            <p:nvPr/>
          </p:nvSpPr>
          <p:spPr>
            <a:xfrm>
              <a:off x="1381013" y="1711768"/>
              <a:ext cx="2304320" cy="6370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6715764" y="4051106"/>
            <a:ext cx="1396516" cy="1298083"/>
            <a:chOff x="7408537" y="3890626"/>
            <a:chExt cx="929646" cy="864120"/>
          </a:xfrm>
        </p:grpSpPr>
        <p:sp>
          <p:nvSpPr>
            <p:cNvPr id="18" name="Rectangle 17"/>
            <p:cNvSpPr/>
            <p:nvPr/>
          </p:nvSpPr>
          <p:spPr>
            <a:xfrm>
              <a:off x="7408537" y="3890626"/>
              <a:ext cx="309882" cy="2880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18419" y="3890626"/>
              <a:ext cx="309882" cy="288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28301" y="3890626"/>
              <a:ext cx="309882" cy="288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08537" y="4178666"/>
              <a:ext cx="309882" cy="288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18419" y="4178666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028301" y="4178666"/>
              <a:ext cx="309882" cy="28804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08537" y="4466706"/>
              <a:ext cx="309882" cy="288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18419" y="4466706"/>
              <a:ext cx="309882" cy="28804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28301" y="4466706"/>
              <a:ext cx="309882" cy="28804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87497" y="4051105"/>
            <a:ext cx="1396516" cy="1298083"/>
            <a:chOff x="9236114" y="3898114"/>
            <a:chExt cx="929646" cy="864120"/>
          </a:xfrm>
        </p:grpSpPr>
        <p:sp>
          <p:nvSpPr>
            <p:cNvPr id="27" name="Rectangle 26"/>
            <p:cNvSpPr/>
            <p:nvPr/>
          </p:nvSpPr>
          <p:spPr>
            <a:xfrm>
              <a:off x="9236114" y="3898114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45996" y="3898114"/>
              <a:ext cx="309882" cy="2880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855878" y="3898114"/>
              <a:ext cx="309882" cy="28804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236114" y="4186154"/>
              <a:ext cx="309882" cy="288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45996" y="4186154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855878" y="4186154"/>
              <a:ext cx="309882" cy="288040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236114" y="4474194"/>
              <a:ext cx="309882" cy="28804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545996" y="4474194"/>
              <a:ext cx="309882" cy="28804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855878" y="4474194"/>
              <a:ext cx="309882" cy="288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235212" y="1662173"/>
                <a:ext cx="3181640" cy="1069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212" y="1662173"/>
                <a:ext cx="3181640" cy="10693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6599222" y="3941840"/>
            <a:ext cx="1580754" cy="148520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8179976" y="4209511"/>
                <a:ext cx="89479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976" y="4209511"/>
                <a:ext cx="894796" cy="92333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6378745" y="5565113"/>
            <a:ext cx="202170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7030A0"/>
                </a:solidFill>
              </a:rPr>
              <a:t>Symmetric</a:t>
            </a:r>
            <a:endParaRPr lang="he-IL" sz="2800" b="1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04794" y="5565113"/>
            <a:ext cx="256192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dirty="0" smtClean="0"/>
              <a:t>Anti-symmetric</a:t>
            </a:r>
            <a:endParaRPr lang="he-IL" sz="2800" dirty="0"/>
          </a:p>
        </p:txBody>
      </p:sp>
      <p:sp>
        <p:nvSpPr>
          <p:cNvPr id="43" name="Right Arrow 42"/>
          <p:cNvSpPr/>
          <p:nvPr/>
        </p:nvSpPr>
        <p:spPr>
          <a:xfrm flipH="1">
            <a:off x="5738861" y="2014201"/>
            <a:ext cx="714278" cy="365337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421880" y="2697480"/>
            <a:ext cx="2178692" cy="1257300"/>
          </a:xfrm>
          <a:custGeom>
            <a:avLst/>
            <a:gdLst>
              <a:gd name="connsiteX0" fmla="*/ 0 w 2178692"/>
              <a:gd name="connsiteY0" fmla="*/ 1257300 h 1257300"/>
              <a:gd name="connsiteX1" fmla="*/ 525780 w 2178692"/>
              <a:gd name="connsiteY1" fmla="*/ 601980 h 1257300"/>
              <a:gd name="connsiteX2" fmla="*/ 1927860 w 2178692"/>
              <a:gd name="connsiteY2" fmla="*/ 571500 h 1257300"/>
              <a:gd name="connsiteX3" fmla="*/ 2171700 w 2178692"/>
              <a:gd name="connsiteY3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8692" h="1257300">
                <a:moveTo>
                  <a:pt x="0" y="1257300"/>
                </a:moveTo>
                <a:cubicBezTo>
                  <a:pt x="102235" y="986790"/>
                  <a:pt x="204470" y="716280"/>
                  <a:pt x="525780" y="601980"/>
                </a:cubicBezTo>
                <a:cubicBezTo>
                  <a:pt x="847090" y="487680"/>
                  <a:pt x="1653540" y="671830"/>
                  <a:pt x="1927860" y="571500"/>
                </a:cubicBezTo>
                <a:cubicBezTo>
                  <a:pt x="2202180" y="471170"/>
                  <a:pt x="2186940" y="235585"/>
                  <a:pt x="2171700" y="0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400452" y="3941840"/>
            <a:ext cx="2880268" cy="214649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69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Bounding SVs from below</a:t>
            </a:r>
            <a:endParaRPr lang="he-IL" dirty="0"/>
          </a:p>
        </p:txBody>
      </p:sp>
      <p:grpSp>
        <p:nvGrpSpPr>
          <p:cNvPr id="4" name="Group 3"/>
          <p:cNvGrpSpPr/>
          <p:nvPr/>
        </p:nvGrpSpPr>
        <p:grpSpPr>
          <a:xfrm>
            <a:off x="2170962" y="1878330"/>
            <a:ext cx="2304320" cy="637083"/>
            <a:chOff x="1381013" y="1711768"/>
            <a:chExt cx="2304320" cy="637083"/>
          </a:xfrm>
        </p:grpSpPr>
        <p:sp>
          <p:nvSpPr>
            <p:cNvPr id="5" name="Rounded Rectangle 4"/>
            <p:cNvSpPr/>
            <p:nvPr/>
          </p:nvSpPr>
          <p:spPr>
            <a:xfrm>
              <a:off x="1381013" y="1711768"/>
              <a:ext cx="2304320" cy="6370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235212" y="1662173"/>
                <a:ext cx="3181640" cy="1069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212" y="1662173"/>
                <a:ext cx="3181640" cy="10693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Arrow 42"/>
          <p:cNvSpPr/>
          <p:nvPr/>
        </p:nvSpPr>
        <p:spPr>
          <a:xfrm flipH="1">
            <a:off x="5738861" y="2014201"/>
            <a:ext cx="714278" cy="365337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Bounding SVs from below</a:t>
            </a:r>
            <a:endParaRPr lang="he-IL" dirty="0"/>
          </a:p>
        </p:txBody>
      </p:sp>
      <p:grpSp>
        <p:nvGrpSpPr>
          <p:cNvPr id="4" name="Group 3"/>
          <p:cNvGrpSpPr/>
          <p:nvPr/>
        </p:nvGrpSpPr>
        <p:grpSpPr>
          <a:xfrm>
            <a:off x="2170962" y="1878330"/>
            <a:ext cx="2304320" cy="637083"/>
            <a:chOff x="1381013" y="1711768"/>
            <a:chExt cx="2304320" cy="637083"/>
          </a:xfrm>
        </p:grpSpPr>
        <p:sp>
          <p:nvSpPr>
            <p:cNvPr id="5" name="Rounded Rectangle 4"/>
            <p:cNvSpPr/>
            <p:nvPr/>
          </p:nvSpPr>
          <p:spPr>
            <a:xfrm>
              <a:off x="1381013" y="1711768"/>
              <a:ext cx="2304320" cy="6370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ight Arrow 42"/>
          <p:cNvSpPr/>
          <p:nvPr/>
        </p:nvSpPr>
        <p:spPr>
          <a:xfrm flipH="1">
            <a:off x="5738861" y="2014201"/>
            <a:ext cx="714278" cy="365337"/>
          </a:xfrm>
          <a:prstGeom prst="righ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419288" y="1641916"/>
            <a:ext cx="2853292" cy="1066983"/>
            <a:chOff x="5716839" y="-564751"/>
            <a:chExt cx="2853292" cy="1066983"/>
          </a:xfrm>
        </p:grpSpPr>
        <p:sp>
          <p:nvSpPr>
            <p:cNvPr id="9" name="Rounded Rectangle 8"/>
            <p:cNvSpPr/>
            <p:nvPr/>
          </p:nvSpPr>
          <p:spPr>
            <a:xfrm>
              <a:off x="5716839" y="-564751"/>
              <a:ext cx="2853292" cy="10669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761741" y="-544494"/>
                  <a:ext cx="2774990" cy="9543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≽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741" y="-544494"/>
                  <a:ext cx="2774990" cy="9543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4746850" y="3163736"/>
            <a:ext cx="2641597" cy="2641597"/>
            <a:chOff x="6804310" y="4365130"/>
            <a:chExt cx="2304320" cy="2304320"/>
          </a:xfrm>
        </p:grpSpPr>
        <p:sp>
          <p:nvSpPr>
            <p:cNvPr id="12" name="Oval 11"/>
            <p:cNvSpPr/>
            <p:nvPr/>
          </p:nvSpPr>
          <p:spPr>
            <a:xfrm>
              <a:off x="6804310" y="4365130"/>
              <a:ext cx="2304320" cy="2304320"/>
            </a:xfrm>
            <a:prstGeom prst="ellips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Oval 12"/>
            <p:cNvSpPr/>
            <p:nvPr/>
          </p:nvSpPr>
          <p:spPr>
            <a:xfrm>
              <a:off x="7606671" y="5167491"/>
              <a:ext cx="699598" cy="69959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68644" y="3220095"/>
            <a:ext cx="1014584" cy="2528872"/>
            <a:chOff x="3429000" y="4415566"/>
            <a:chExt cx="998980" cy="1652191"/>
          </a:xfrm>
        </p:grpSpPr>
        <p:sp>
          <p:nvSpPr>
            <p:cNvPr id="15" name="Rectangle 14"/>
            <p:cNvSpPr/>
            <p:nvPr/>
          </p:nvSpPr>
          <p:spPr>
            <a:xfrm>
              <a:off x="3429000" y="4415567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Freeform 2"/>
          <p:cNvSpPr/>
          <p:nvPr/>
        </p:nvSpPr>
        <p:spPr>
          <a:xfrm>
            <a:off x="3243665" y="2613660"/>
            <a:ext cx="1640755" cy="1447800"/>
          </a:xfrm>
          <a:custGeom>
            <a:avLst/>
            <a:gdLst>
              <a:gd name="connsiteX0" fmla="*/ 2455 w 1640755"/>
              <a:gd name="connsiteY0" fmla="*/ 0 h 1447800"/>
              <a:gd name="connsiteX1" fmla="*/ 109135 w 1640755"/>
              <a:gd name="connsiteY1" fmla="*/ 533400 h 1447800"/>
              <a:gd name="connsiteX2" fmla="*/ 711115 w 1640755"/>
              <a:gd name="connsiteY2" fmla="*/ 457200 h 1447800"/>
              <a:gd name="connsiteX3" fmla="*/ 741595 w 1640755"/>
              <a:gd name="connsiteY3" fmla="*/ 868680 h 1447800"/>
              <a:gd name="connsiteX4" fmla="*/ 1343575 w 1640755"/>
              <a:gd name="connsiteY4" fmla="*/ 967740 h 1447800"/>
              <a:gd name="connsiteX5" fmla="*/ 1389295 w 1640755"/>
              <a:gd name="connsiteY5" fmla="*/ 1303020 h 1447800"/>
              <a:gd name="connsiteX6" fmla="*/ 1640755 w 1640755"/>
              <a:gd name="connsiteY6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0755" h="1447800">
                <a:moveTo>
                  <a:pt x="2455" y="0"/>
                </a:moveTo>
                <a:cubicBezTo>
                  <a:pt x="-3260" y="228600"/>
                  <a:pt x="-8975" y="457200"/>
                  <a:pt x="109135" y="533400"/>
                </a:cubicBezTo>
                <a:cubicBezTo>
                  <a:pt x="227245" y="609600"/>
                  <a:pt x="605705" y="401320"/>
                  <a:pt x="711115" y="457200"/>
                </a:cubicBezTo>
                <a:cubicBezTo>
                  <a:pt x="816525" y="513080"/>
                  <a:pt x="636185" y="783590"/>
                  <a:pt x="741595" y="868680"/>
                </a:cubicBezTo>
                <a:cubicBezTo>
                  <a:pt x="847005" y="953770"/>
                  <a:pt x="1235625" y="895350"/>
                  <a:pt x="1343575" y="967740"/>
                </a:cubicBezTo>
                <a:cubicBezTo>
                  <a:pt x="1451525" y="1040130"/>
                  <a:pt x="1339765" y="1223010"/>
                  <a:pt x="1389295" y="1303020"/>
                </a:cubicBezTo>
                <a:cubicBezTo>
                  <a:pt x="1438825" y="1383030"/>
                  <a:pt x="1539790" y="1415415"/>
                  <a:pt x="1640755" y="144780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Freeform 6"/>
          <p:cNvSpPr/>
          <p:nvPr/>
        </p:nvSpPr>
        <p:spPr>
          <a:xfrm>
            <a:off x="7551420" y="2766060"/>
            <a:ext cx="1651046" cy="1112520"/>
          </a:xfrm>
          <a:custGeom>
            <a:avLst/>
            <a:gdLst>
              <a:gd name="connsiteX0" fmla="*/ 1554480 w 1651046"/>
              <a:gd name="connsiteY0" fmla="*/ 0 h 1112520"/>
              <a:gd name="connsiteX1" fmla="*/ 1630680 w 1651046"/>
              <a:gd name="connsiteY1" fmla="*/ 350520 h 1112520"/>
              <a:gd name="connsiteX2" fmla="*/ 1226820 w 1651046"/>
              <a:gd name="connsiteY2" fmla="*/ 381000 h 1112520"/>
              <a:gd name="connsiteX3" fmla="*/ 1203960 w 1651046"/>
              <a:gd name="connsiteY3" fmla="*/ 792480 h 1112520"/>
              <a:gd name="connsiteX4" fmla="*/ 762000 w 1651046"/>
              <a:gd name="connsiteY4" fmla="*/ 723900 h 1112520"/>
              <a:gd name="connsiteX5" fmla="*/ 502920 w 1651046"/>
              <a:gd name="connsiteY5" fmla="*/ 1036320 h 1112520"/>
              <a:gd name="connsiteX6" fmla="*/ 0 w 1651046"/>
              <a:gd name="connsiteY6" fmla="*/ 1112520 h 11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046" h="1112520">
                <a:moveTo>
                  <a:pt x="1554480" y="0"/>
                </a:moveTo>
                <a:cubicBezTo>
                  <a:pt x="1619885" y="143510"/>
                  <a:pt x="1685290" y="287020"/>
                  <a:pt x="1630680" y="350520"/>
                </a:cubicBezTo>
                <a:cubicBezTo>
                  <a:pt x="1576070" y="414020"/>
                  <a:pt x="1297940" y="307340"/>
                  <a:pt x="1226820" y="381000"/>
                </a:cubicBezTo>
                <a:cubicBezTo>
                  <a:pt x="1155700" y="454660"/>
                  <a:pt x="1281430" y="735330"/>
                  <a:pt x="1203960" y="792480"/>
                </a:cubicBezTo>
                <a:cubicBezTo>
                  <a:pt x="1126490" y="849630"/>
                  <a:pt x="878840" y="683260"/>
                  <a:pt x="762000" y="723900"/>
                </a:cubicBezTo>
                <a:cubicBezTo>
                  <a:pt x="645160" y="764540"/>
                  <a:pt x="629920" y="971550"/>
                  <a:pt x="502920" y="1036320"/>
                </a:cubicBezTo>
                <a:cubicBezTo>
                  <a:pt x="375920" y="1101090"/>
                  <a:pt x="187960" y="1106805"/>
                  <a:pt x="0" y="1112520"/>
                </a:cubicBezTo>
              </a:path>
            </a:pathLst>
          </a:cu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1" name="Group 20"/>
          <p:cNvGrpSpPr/>
          <p:nvPr/>
        </p:nvGrpSpPr>
        <p:grpSpPr>
          <a:xfrm>
            <a:off x="4447715" y="6034626"/>
            <a:ext cx="3808589" cy="706834"/>
            <a:chOff x="3067732" y="5977821"/>
            <a:chExt cx="3520548" cy="706834"/>
          </a:xfrm>
        </p:grpSpPr>
        <p:sp>
          <p:nvSpPr>
            <p:cNvPr id="22" name="Rounded Rectangle 21"/>
            <p:cNvSpPr/>
            <p:nvPr/>
          </p:nvSpPr>
          <p:spPr>
            <a:xfrm>
              <a:off x="3067732" y="5977821"/>
              <a:ext cx="3520548" cy="706834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20446" y="6085492"/>
              <a:ext cx="3365394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2400" b="1" dirty="0" smtClean="0">
                  <a:solidFill>
                    <a:srgbClr val="7030A0"/>
                  </a:solidFill>
                </a:rPr>
                <a:t>maximal convex subset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6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Singular Values</a:t>
            </a:r>
            <a:endParaRPr lang="he-IL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03390" y="4188956"/>
                <a:ext cx="75469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390" y="4188956"/>
                <a:ext cx="754694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31630" y="3501010"/>
                <a:ext cx="7654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36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630" y="3501010"/>
                <a:ext cx="765402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03890" y="5341116"/>
                <a:ext cx="7654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he-IL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890" y="5341116"/>
                <a:ext cx="765402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184290" y="3503790"/>
                <a:ext cx="7654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he-IL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90" y="3503790"/>
                <a:ext cx="765402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070190" y="5602726"/>
                <a:ext cx="7654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he-IL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190" y="5602726"/>
                <a:ext cx="765402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807959" y="1916790"/>
                <a:ext cx="576082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59" y="1916790"/>
                <a:ext cx="576082" cy="70788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713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0"/>
    </mc:Choice>
    <mc:Fallback xmlns="">
      <p:transition spd="slow" advTm="5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32865 -0.32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-16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8659 -0.22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3307 -0.489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-24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20325 -0.22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-110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5794 -0.5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-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3243665" y="2613660"/>
            <a:ext cx="1640755" cy="1447800"/>
          </a:xfrm>
          <a:custGeom>
            <a:avLst/>
            <a:gdLst>
              <a:gd name="connsiteX0" fmla="*/ 2455 w 1640755"/>
              <a:gd name="connsiteY0" fmla="*/ 0 h 1447800"/>
              <a:gd name="connsiteX1" fmla="*/ 109135 w 1640755"/>
              <a:gd name="connsiteY1" fmla="*/ 533400 h 1447800"/>
              <a:gd name="connsiteX2" fmla="*/ 711115 w 1640755"/>
              <a:gd name="connsiteY2" fmla="*/ 457200 h 1447800"/>
              <a:gd name="connsiteX3" fmla="*/ 741595 w 1640755"/>
              <a:gd name="connsiteY3" fmla="*/ 868680 h 1447800"/>
              <a:gd name="connsiteX4" fmla="*/ 1343575 w 1640755"/>
              <a:gd name="connsiteY4" fmla="*/ 967740 h 1447800"/>
              <a:gd name="connsiteX5" fmla="*/ 1389295 w 1640755"/>
              <a:gd name="connsiteY5" fmla="*/ 1303020 h 1447800"/>
              <a:gd name="connsiteX6" fmla="*/ 1640755 w 1640755"/>
              <a:gd name="connsiteY6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0755" h="1447800">
                <a:moveTo>
                  <a:pt x="2455" y="0"/>
                </a:moveTo>
                <a:cubicBezTo>
                  <a:pt x="-3260" y="228600"/>
                  <a:pt x="-8975" y="457200"/>
                  <a:pt x="109135" y="533400"/>
                </a:cubicBezTo>
                <a:cubicBezTo>
                  <a:pt x="227245" y="609600"/>
                  <a:pt x="605705" y="401320"/>
                  <a:pt x="711115" y="457200"/>
                </a:cubicBezTo>
                <a:cubicBezTo>
                  <a:pt x="816525" y="513080"/>
                  <a:pt x="636185" y="783590"/>
                  <a:pt x="741595" y="868680"/>
                </a:cubicBezTo>
                <a:cubicBezTo>
                  <a:pt x="847005" y="953770"/>
                  <a:pt x="1235625" y="895350"/>
                  <a:pt x="1343575" y="967740"/>
                </a:cubicBezTo>
                <a:cubicBezTo>
                  <a:pt x="1451525" y="1040130"/>
                  <a:pt x="1339765" y="1223010"/>
                  <a:pt x="1389295" y="1303020"/>
                </a:cubicBezTo>
                <a:cubicBezTo>
                  <a:pt x="1438825" y="1383030"/>
                  <a:pt x="1539790" y="1415415"/>
                  <a:pt x="1640755" y="1447800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Maximal Convex Cover</a:t>
            </a:r>
            <a:endParaRPr lang="he-IL" dirty="0"/>
          </a:p>
        </p:txBody>
      </p:sp>
      <p:grpSp>
        <p:nvGrpSpPr>
          <p:cNvPr id="23" name="Group 22"/>
          <p:cNvGrpSpPr/>
          <p:nvPr/>
        </p:nvGrpSpPr>
        <p:grpSpPr>
          <a:xfrm>
            <a:off x="4746850" y="3163736"/>
            <a:ext cx="2641597" cy="2641597"/>
            <a:chOff x="6804310" y="4365130"/>
            <a:chExt cx="2304320" cy="2304320"/>
          </a:xfrm>
        </p:grpSpPr>
        <p:sp>
          <p:nvSpPr>
            <p:cNvPr id="24" name="Oval 23"/>
            <p:cNvSpPr/>
            <p:nvPr/>
          </p:nvSpPr>
          <p:spPr>
            <a:xfrm>
              <a:off x="6804310" y="4365130"/>
              <a:ext cx="2304320" cy="2304320"/>
            </a:xfrm>
            <a:prstGeom prst="ellips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Oval 24"/>
            <p:cNvSpPr/>
            <p:nvPr/>
          </p:nvSpPr>
          <p:spPr>
            <a:xfrm>
              <a:off x="7606671" y="5167491"/>
              <a:ext cx="699598" cy="69959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68644" y="3220095"/>
            <a:ext cx="1014584" cy="2528872"/>
            <a:chOff x="3429000" y="4415566"/>
            <a:chExt cx="998980" cy="1652191"/>
          </a:xfrm>
        </p:grpSpPr>
        <p:sp>
          <p:nvSpPr>
            <p:cNvPr id="27" name="Rectangle 26"/>
            <p:cNvSpPr/>
            <p:nvPr/>
          </p:nvSpPr>
          <p:spPr>
            <a:xfrm>
              <a:off x="3429000" y="4415567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447715" y="6034626"/>
            <a:ext cx="3808589" cy="706834"/>
            <a:chOff x="3067732" y="5977821"/>
            <a:chExt cx="3520548" cy="706834"/>
          </a:xfrm>
        </p:grpSpPr>
        <p:sp>
          <p:nvSpPr>
            <p:cNvPr id="30" name="Rounded Rectangle 29"/>
            <p:cNvSpPr/>
            <p:nvPr/>
          </p:nvSpPr>
          <p:spPr>
            <a:xfrm>
              <a:off x="3067732" y="5977821"/>
              <a:ext cx="3520548" cy="706834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98980" y="6085492"/>
              <a:ext cx="3208326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2400" b="1" dirty="0">
                  <a:solidFill>
                    <a:srgbClr val="7030A0"/>
                  </a:solidFill>
                </a:rPr>
                <a:t>maximal convex cover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rot="19095447">
            <a:off x="6269278" y="2649595"/>
            <a:ext cx="1014584" cy="2528872"/>
            <a:chOff x="3429000" y="4415566"/>
            <a:chExt cx="998980" cy="1652191"/>
          </a:xfrm>
        </p:grpSpPr>
        <p:sp>
          <p:nvSpPr>
            <p:cNvPr id="42" name="Rectangle 41"/>
            <p:cNvSpPr/>
            <p:nvPr/>
          </p:nvSpPr>
          <p:spPr>
            <a:xfrm>
              <a:off x="3429000" y="4415567"/>
              <a:ext cx="998980" cy="1652190"/>
            </a:xfrm>
            <a:prstGeom prst="rect">
              <a:avLst/>
            </a:prstGeom>
            <a:pattFill prst="wdUpDiag">
              <a:fgClr>
                <a:srgbClr val="AED7F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6654438">
            <a:off x="5687709" y="2312898"/>
            <a:ext cx="1014584" cy="2528872"/>
            <a:chOff x="3429000" y="4415566"/>
            <a:chExt cx="998980" cy="1652191"/>
          </a:xfrm>
        </p:grpSpPr>
        <p:sp>
          <p:nvSpPr>
            <p:cNvPr id="46" name="Rectangle 45"/>
            <p:cNvSpPr/>
            <p:nvPr/>
          </p:nvSpPr>
          <p:spPr>
            <a:xfrm>
              <a:off x="3429000" y="4415567"/>
              <a:ext cx="998980" cy="1652190"/>
            </a:xfrm>
            <a:prstGeom prst="rect">
              <a:avLst/>
            </a:prstGeom>
            <a:pattFill prst="wdUpDiag">
              <a:fgClr>
                <a:srgbClr val="CFE8B6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14055541">
            <a:off x="5026261" y="2479873"/>
            <a:ext cx="1014584" cy="2528872"/>
            <a:chOff x="3429000" y="4415566"/>
            <a:chExt cx="998980" cy="1652191"/>
          </a:xfrm>
        </p:grpSpPr>
        <p:sp>
          <p:nvSpPr>
            <p:cNvPr id="49" name="Rectangle 48"/>
            <p:cNvSpPr/>
            <p:nvPr/>
          </p:nvSpPr>
          <p:spPr>
            <a:xfrm>
              <a:off x="3429000" y="4415567"/>
              <a:ext cx="998980" cy="1652190"/>
            </a:xfrm>
            <a:prstGeom prst="rect">
              <a:avLst/>
            </a:prstGeom>
            <a:pattFill prst="wdUpDiag">
              <a:fgClr>
                <a:srgbClr val="ECEDB1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419288" y="1641916"/>
            <a:ext cx="2853292" cy="1066983"/>
            <a:chOff x="5716839" y="-564751"/>
            <a:chExt cx="2853292" cy="1066983"/>
          </a:xfrm>
        </p:grpSpPr>
        <p:sp>
          <p:nvSpPr>
            <p:cNvPr id="33" name="Rounded Rectangle 32"/>
            <p:cNvSpPr/>
            <p:nvPr/>
          </p:nvSpPr>
          <p:spPr>
            <a:xfrm>
              <a:off x="5716839" y="-564751"/>
              <a:ext cx="2853292" cy="10669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761741" y="-544494"/>
                  <a:ext cx="2774990" cy="9543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≽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741" y="-544494"/>
                  <a:ext cx="2774990" cy="9543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2170962" y="1878330"/>
            <a:ext cx="2304320" cy="637083"/>
            <a:chOff x="1381013" y="1711768"/>
            <a:chExt cx="2304320" cy="637083"/>
          </a:xfrm>
        </p:grpSpPr>
        <p:sp>
          <p:nvSpPr>
            <p:cNvPr id="36" name="Rounded Rectangle 35"/>
            <p:cNvSpPr/>
            <p:nvPr/>
          </p:nvSpPr>
          <p:spPr>
            <a:xfrm>
              <a:off x="1381013" y="1711768"/>
              <a:ext cx="2304320" cy="63708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6529" y="1761801"/>
                  <a:ext cx="2173287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8659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14149265">
            <a:off x="7681797" y="1950507"/>
            <a:ext cx="3234938" cy="3234938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Oval 8"/>
          <p:cNvSpPr/>
          <p:nvPr/>
        </p:nvSpPr>
        <p:spPr>
          <a:xfrm rot="14149265">
            <a:off x="8731484" y="3002486"/>
            <a:ext cx="1145248" cy="1145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" name="Group 9"/>
          <p:cNvGrpSpPr/>
          <p:nvPr/>
        </p:nvGrpSpPr>
        <p:grpSpPr>
          <a:xfrm rot="8718075">
            <a:off x="7513559" y="2503009"/>
            <a:ext cx="1455802" cy="3671096"/>
            <a:chOff x="3428998" y="4415566"/>
            <a:chExt cx="998980" cy="1652192"/>
          </a:xfrm>
        </p:grpSpPr>
        <p:sp>
          <p:nvSpPr>
            <p:cNvPr id="14" name="Rectangle 13"/>
            <p:cNvSpPr/>
            <p:nvPr/>
          </p:nvSpPr>
          <p:spPr>
            <a:xfrm>
              <a:off x="3428998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" name="Oval 10"/>
          <p:cNvSpPr/>
          <p:nvPr/>
        </p:nvSpPr>
        <p:spPr>
          <a:xfrm rot="14149265">
            <a:off x="7681394" y="1950913"/>
            <a:ext cx="3234938" cy="3234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Donut 11"/>
          <p:cNvSpPr/>
          <p:nvPr/>
        </p:nvSpPr>
        <p:spPr>
          <a:xfrm rot="14149265">
            <a:off x="6312030" y="572380"/>
            <a:ext cx="5972460" cy="5990227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Key Result</a:t>
            </a:r>
            <a:endParaRPr lang="he-IL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7311" y="1524000"/>
            <a:ext cx="3129608" cy="2049020"/>
            <a:chOff x="5678340" y="1362064"/>
            <a:chExt cx="3129608" cy="2049020"/>
          </a:xfrm>
        </p:grpSpPr>
        <p:sp>
          <p:nvSpPr>
            <p:cNvPr id="19" name="Rounded Rectangle 18"/>
            <p:cNvSpPr/>
            <p:nvPr/>
          </p:nvSpPr>
          <p:spPr>
            <a:xfrm>
              <a:off x="5678340" y="1362064"/>
              <a:ext cx="3129608" cy="204902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5714702" y="2372714"/>
                  <a:ext cx="2973763" cy="9543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≽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4702" y="2372714"/>
                  <a:ext cx="2973763" cy="9543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954670" y="1472368"/>
                  <a:ext cx="2403671" cy="8079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≽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4670" y="1472368"/>
                  <a:ext cx="2403671" cy="80797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3088109" y="5329882"/>
            <a:ext cx="381546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7030A0"/>
                </a:solidFill>
              </a:rPr>
              <a:t>SDP</a:t>
            </a:r>
            <a:endParaRPr lang="he-IL" sz="2800" dirty="0"/>
          </a:p>
          <a:p>
            <a:pPr algn="ctr" rtl="0"/>
            <a:r>
              <a:rPr lang="en-US" sz="2400" dirty="0" err="1" smtClean="0"/>
              <a:t>Semidefinite</a:t>
            </a:r>
            <a:r>
              <a:rPr lang="en-US" sz="2400" dirty="0" smtClean="0"/>
              <a:t> Programming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633620" y="4077090"/>
            <a:ext cx="4418068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7030A0"/>
                </a:solidFill>
              </a:rPr>
              <a:t>Convex-Optimal</a:t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400" dirty="0" smtClean="0"/>
              <a:t>maximal convex cover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 flipV="1">
            <a:off x="3590837" y="2549235"/>
            <a:ext cx="4762772" cy="1651021"/>
          </a:xfrm>
          <a:custGeom>
            <a:avLst/>
            <a:gdLst>
              <a:gd name="connsiteX0" fmla="*/ 0 w 4343747"/>
              <a:gd name="connsiteY0" fmla="*/ 729574 h 1081999"/>
              <a:gd name="connsiteX1" fmla="*/ 1924050 w 4343747"/>
              <a:gd name="connsiteY1" fmla="*/ 177124 h 1081999"/>
              <a:gd name="connsiteX2" fmla="*/ 4191000 w 4343747"/>
              <a:gd name="connsiteY2" fmla="*/ 62824 h 1081999"/>
              <a:gd name="connsiteX3" fmla="*/ 3952875 w 4343747"/>
              <a:gd name="connsiteY3" fmla="*/ 1081999 h 1081999"/>
              <a:gd name="connsiteX0" fmla="*/ 0 w 8115647"/>
              <a:gd name="connsiteY0" fmla="*/ 1835032 h 1835032"/>
              <a:gd name="connsiteX1" fmla="*/ 5695950 w 8115647"/>
              <a:gd name="connsiteY1" fmla="*/ 223402 h 1835032"/>
              <a:gd name="connsiteX2" fmla="*/ 7962900 w 8115647"/>
              <a:gd name="connsiteY2" fmla="*/ 109102 h 1835032"/>
              <a:gd name="connsiteX3" fmla="*/ 7724775 w 8115647"/>
              <a:gd name="connsiteY3" fmla="*/ 1128277 h 1835032"/>
              <a:gd name="connsiteX0" fmla="*/ 0 w 8115647"/>
              <a:gd name="connsiteY0" fmla="*/ 1725930 h 1725930"/>
              <a:gd name="connsiteX1" fmla="*/ 7962900 w 8115647"/>
              <a:gd name="connsiteY1" fmla="*/ 0 h 1725930"/>
              <a:gd name="connsiteX2" fmla="*/ 7724775 w 8115647"/>
              <a:gd name="connsiteY2" fmla="*/ 1019175 h 1725930"/>
              <a:gd name="connsiteX0" fmla="*/ 0 w 7738440"/>
              <a:gd name="connsiteY0" fmla="*/ 986790 h 986790"/>
              <a:gd name="connsiteX1" fmla="*/ 3314700 w 7738440"/>
              <a:gd name="connsiteY1" fmla="*/ 0 h 986790"/>
              <a:gd name="connsiteX2" fmla="*/ 7724775 w 7738440"/>
              <a:gd name="connsiteY2" fmla="*/ 280035 h 986790"/>
              <a:gd name="connsiteX0" fmla="*/ 0 w 5030744"/>
              <a:gd name="connsiteY0" fmla="*/ 986790 h 986790"/>
              <a:gd name="connsiteX1" fmla="*/ 3314700 w 5030744"/>
              <a:gd name="connsiteY1" fmla="*/ 0 h 986790"/>
              <a:gd name="connsiteX2" fmla="*/ 4996815 w 5030744"/>
              <a:gd name="connsiteY2" fmla="*/ 828675 h 986790"/>
              <a:gd name="connsiteX0" fmla="*/ 0 w 4996815"/>
              <a:gd name="connsiteY0" fmla="*/ 986790 h 986790"/>
              <a:gd name="connsiteX1" fmla="*/ 3314700 w 4996815"/>
              <a:gd name="connsiteY1" fmla="*/ 0 h 986790"/>
              <a:gd name="connsiteX2" fmla="*/ 4996815 w 4996815"/>
              <a:gd name="connsiteY2" fmla="*/ 828675 h 986790"/>
              <a:gd name="connsiteX0" fmla="*/ 0 w 4996815"/>
              <a:gd name="connsiteY0" fmla="*/ 1005948 h 1005948"/>
              <a:gd name="connsiteX1" fmla="*/ 3314700 w 4996815"/>
              <a:gd name="connsiteY1" fmla="*/ 19158 h 1005948"/>
              <a:gd name="connsiteX2" fmla="*/ 4996815 w 4996815"/>
              <a:gd name="connsiteY2" fmla="*/ 847833 h 1005948"/>
              <a:gd name="connsiteX0" fmla="*/ 0 w 4996815"/>
              <a:gd name="connsiteY0" fmla="*/ 988863 h 988863"/>
              <a:gd name="connsiteX1" fmla="*/ 3314700 w 4996815"/>
              <a:gd name="connsiteY1" fmla="*/ 2073 h 988863"/>
              <a:gd name="connsiteX2" fmla="*/ 4996815 w 4996815"/>
              <a:gd name="connsiteY2" fmla="*/ 830748 h 988863"/>
              <a:gd name="connsiteX0" fmla="*/ 0 w 4686572"/>
              <a:gd name="connsiteY0" fmla="*/ 1154514 h 1154514"/>
              <a:gd name="connsiteX1" fmla="*/ 3004457 w 4686572"/>
              <a:gd name="connsiteY1" fmla="*/ 4438 h 1154514"/>
              <a:gd name="connsiteX2" fmla="*/ 4686572 w 4686572"/>
              <a:gd name="connsiteY2" fmla="*/ 833113 h 1154514"/>
              <a:gd name="connsiteX0" fmla="*/ 0 w 4686572"/>
              <a:gd name="connsiteY0" fmla="*/ 1154514 h 1154514"/>
              <a:gd name="connsiteX1" fmla="*/ 3004457 w 4686572"/>
              <a:gd name="connsiteY1" fmla="*/ 4438 h 1154514"/>
              <a:gd name="connsiteX2" fmla="*/ 4686572 w 4686572"/>
              <a:gd name="connsiteY2" fmla="*/ 833113 h 1154514"/>
              <a:gd name="connsiteX0" fmla="*/ 0 w 4673872"/>
              <a:gd name="connsiteY0" fmla="*/ 1560846 h 1560846"/>
              <a:gd name="connsiteX1" fmla="*/ 3004457 w 4673872"/>
              <a:gd name="connsiteY1" fmla="*/ 410770 h 1560846"/>
              <a:gd name="connsiteX2" fmla="*/ 4673872 w 4673872"/>
              <a:gd name="connsiteY2" fmla="*/ 153774 h 1560846"/>
              <a:gd name="connsiteX0" fmla="*/ 0 w 4673872"/>
              <a:gd name="connsiteY0" fmla="*/ 1418983 h 1418983"/>
              <a:gd name="connsiteX1" fmla="*/ 3004457 w 4673872"/>
              <a:gd name="connsiteY1" fmla="*/ 268907 h 1418983"/>
              <a:gd name="connsiteX2" fmla="*/ 4673872 w 4673872"/>
              <a:gd name="connsiteY2" fmla="*/ 11911 h 1418983"/>
              <a:gd name="connsiteX0" fmla="*/ 0 w 4673872"/>
              <a:gd name="connsiteY0" fmla="*/ 1407072 h 1407072"/>
              <a:gd name="connsiteX1" fmla="*/ 4673872 w 4673872"/>
              <a:gd name="connsiteY1" fmla="*/ 0 h 1407072"/>
              <a:gd name="connsiteX0" fmla="*/ 0 w 4673872"/>
              <a:gd name="connsiteY0" fmla="*/ 1423436 h 1423436"/>
              <a:gd name="connsiteX1" fmla="*/ 4673872 w 4673872"/>
              <a:gd name="connsiteY1" fmla="*/ 16364 h 1423436"/>
              <a:gd name="connsiteX0" fmla="*/ 0 w 4673872"/>
              <a:gd name="connsiteY0" fmla="*/ 1417224 h 1448832"/>
              <a:gd name="connsiteX1" fmla="*/ 4673872 w 4673872"/>
              <a:gd name="connsiteY1" fmla="*/ 10152 h 1448832"/>
              <a:gd name="connsiteX0" fmla="*/ 0 w 4673872"/>
              <a:gd name="connsiteY0" fmla="*/ 1417224 h 1448832"/>
              <a:gd name="connsiteX1" fmla="*/ 4673872 w 4673872"/>
              <a:gd name="connsiteY1" fmla="*/ 10152 h 1448832"/>
              <a:gd name="connsiteX0" fmla="*/ 0 w 4673872"/>
              <a:gd name="connsiteY0" fmla="*/ 1516854 h 1542666"/>
              <a:gd name="connsiteX1" fmla="*/ 4673872 w 4673872"/>
              <a:gd name="connsiteY1" fmla="*/ 109782 h 1542666"/>
              <a:gd name="connsiteX0" fmla="*/ 0 w 4553222"/>
              <a:gd name="connsiteY0" fmla="*/ 1729389 h 1753113"/>
              <a:gd name="connsiteX1" fmla="*/ 4553222 w 4553222"/>
              <a:gd name="connsiteY1" fmla="*/ 101603 h 1753113"/>
              <a:gd name="connsiteX0" fmla="*/ 0 w 4762772"/>
              <a:gd name="connsiteY0" fmla="*/ 1620092 h 1644845"/>
              <a:gd name="connsiteX1" fmla="*/ 4762772 w 4762772"/>
              <a:gd name="connsiteY1" fmla="*/ 105645 h 1644845"/>
              <a:gd name="connsiteX0" fmla="*/ 0 w 4762772"/>
              <a:gd name="connsiteY0" fmla="*/ 1545950 h 1574093"/>
              <a:gd name="connsiteX1" fmla="*/ 4762772 w 4762772"/>
              <a:gd name="connsiteY1" fmla="*/ 31503 h 1574093"/>
              <a:gd name="connsiteX0" fmla="*/ 0 w 4762772"/>
              <a:gd name="connsiteY0" fmla="*/ 1553450 h 1553451"/>
              <a:gd name="connsiteX1" fmla="*/ 4762772 w 4762772"/>
              <a:gd name="connsiteY1" fmla="*/ 39003 h 1553451"/>
              <a:gd name="connsiteX0" fmla="*/ 0 w 4762772"/>
              <a:gd name="connsiteY0" fmla="*/ 1550978 h 1550978"/>
              <a:gd name="connsiteX1" fmla="*/ 4762772 w 4762772"/>
              <a:gd name="connsiteY1" fmla="*/ 36531 h 155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772" h="1550978">
                <a:moveTo>
                  <a:pt x="0" y="1550978"/>
                </a:moveTo>
                <a:cubicBezTo>
                  <a:pt x="2116757" y="1517416"/>
                  <a:pt x="3446115" y="-275890"/>
                  <a:pt x="4762772" y="36531"/>
                </a:cubicBezTo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  <a:prstDash val="dash"/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Bent Arrow 29"/>
          <p:cNvSpPr/>
          <p:nvPr/>
        </p:nvSpPr>
        <p:spPr>
          <a:xfrm flipV="1">
            <a:off x="1836192" y="3778221"/>
            <a:ext cx="792110" cy="2171128"/>
          </a:xfrm>
          <a:prstGeom prst="ben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3" name="Bent Arrow 2"/>
          <p:cNvSpPr/>
          <p:nvPr/>
        </p:nvSpPr>
        <p:spPr>
          <a:xfrm flipV="1">
            <a:off x="1836192" y="3778223"/>
            <a:ext cx="792110" cy="936129"/>
          </a:xfrm>
          <a:prstGeom prst="ben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117840" y="1244495"/>
                <a:ext cx="23608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840" y="1244495"/>
                <a:ext cx="2360839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767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98">
        <p:fade/>
      </p:transition>
    </mc:Choice>
    <mc:Fallback xmlns="">
      <p:transition spd="med" advTm="19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 animBg="1"/>
      <p:bldP spid="30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rot="14149265">
            <a:off x="6312030" y="572380"/>
            <a:ext cx="5972460" cy="5990227"/>
            <a:chOff x="3059790" y="1998376"/>
            <a:chExt cx="4098338" cy="4110530"/>
          </a:xfrm>
        </p:grpSpPr>
        <p:sp>
          <p:nvSpPr>
            <p:cNvPr id="8" name="Oval 7"/>
            <p:cNvSpPr/>
            <p:nvPr/>
          </p:nvSpPr>
          <p:spPr>
            <a:xfrm>
              <a:off x="3998380" y="2944109"/>
              <a:ext cx="2219834" cy="2219834"/>
            </a:xfrm>
            <a:prstGeom prst="ellips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Oval 8"/>
            <p:cNvSpPr/>
            <p:nvPr/>
          </p:nvSpPr>
          <p:spPr>
            <a:xfrm>
              <a:off x="4709443" y="3661087"/>
              <a:ext cx="785876" cy="7858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Oval 10"/>
            <p:cNvSpPr/>
            <p:nvPr/>
          </p:nvSpPr>
          <p:spPr>
            <a:xfrm>
              <a:off x="3998305" y="2943724"/>
              <a:ext cx="2219834" cy="22198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Donut 11"/>
            <p:cNvSpPr/>
            <p:nvPr/>
          </p:nvSpPr>
          <p:spPr>
            <a:xfrm>
              <a:off x="3059790" y="1998376"/>
              <a:ext cx="4098338" cy="4110530"/>
            </a:xfrm>
            <a:prstGeom prst="donut">
              <a:avLst>
                <a:gd name="adj" fmla="val 226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7311" y="1524000"/>
            <a:ext cx="3129608" cy="2049020"/>
            <a:chOff x="5678340" y="1362064"/>
            <a:chExt cx="3129608" cy="2049020"/>
          </a:xfrm>
        </p:grpSpPr>
        <p:sp>
          <p:nvSpPr>
            <p:cNvPr id="19" name="Rounded Rectangle 18"/>
            <p:cNvSpPr/>
            <p:nvPr/>
          </p:nvSpPr>
          <p:spPr>
            <a:xfrm>
              <a:off x="5678340" y="1362064"/>
              <a:ext cx="3129608" cy="204902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5714702" y="2372714"/>
                  <a:ext cx="2973763" cy="9543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≽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4702" y="2372714"/>
                  <a:ext cx="2973763" cy="9543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954670" y="1472368"/>
                  <a:ext cx="2403671" cy="8079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≽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4670" y="1472368"/>
                  <a:ext cx="2403671" cy="80797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2783540" y="5329882"/>
            <a:ext cx="44246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err="1" smtClean="0"/>
              <a:t>Semidefinite</a:t>
            </a:r>
            <a:r>
              <a:rPr lang="en-US" sz="2800" dirty="0" smtClean="0"/>
              <a:t> Programming</a:t>
            </a:r>
            <a:endParaRPr lang="en-US" sz="2800" dirty="0"/>
          </a:p>
          <a:p>
            <a:pPr algn="ctr" rtl="0"/>
            <a:r>
              <a:rPr lang="en-US" sz="2800" b="1" dirty="0">
                <a:solidFill>
                  <a:srgbClr val="7030A0"/>
                </a:solidFill>
              </a:rPr>
              <a:t>(SDP)</a:t>
            </a:r>
            <a:endParaRPr lang="he-IL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3361319" y="4077090"/>
            <a:ext cx="2962671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7030A0"/>
                </a:solidFill>
              </a:rPr>
              <a:t>maximal convex</a:t>
            </a:r>
          </a:p>
          <a:p>
            <a:pPr algn="ctr" rtl="0"/>
            <a:r>
              <a:rPr lang="en-US" sz="2800" b="1" dirty="0">
                <a:solidFill>
                  <a:srgbClr val="7030A0"/>
                </a:solidFill>
              </a:rPr>
              <a:t>cover</a:t>
            </a:r>
          </a:p>
        </p:txBody>
      </p:sp>
      <p:sp>
        <p:nvSpPr>
          <p:cNvPr id="30" name="Bent Arrow 29"/>
          <p:cNvSpPr/>
          <p:nvPr/>
        </p:nvSpPr>
        <p:spPr>
          <a:xfrm flipV="1">
            <a:off x="1836192" y="3778221"/>
            <a:ext cx="792110" cy="2171128"/>
          </a:xfrm>
          <a:prstGeom prst="ben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3" name="Bent Arrow 2"/>
          <p:cNvSpPr/>
          <p:nvPr/>
        </p:nvSpPr>
        <p:spPr>
          <a:xfrm flipV="1">
            <a:off x="1836192" y="3778223"/>
            <a:ext cx="792110" cy="936129"/>
          </a:xfrm>
          <a:prstGeom prst="bentArrow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21" name="Rectangle 20"/>
          <p:cNvSpPr/>
          <p:nvPr/>
        </p:nvSpPr>
        <p:spPr>
          <a:xfrm>
            <a:off x="119170" y="1305176"/>
            <a:ext cx="11737630" cy="54007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28689" y="1790840"/>
                <a:ext cx="6329626" cy="3678972"/>
              </a:xfrm>
              <a:prstGeom prst="roundRect">
                <a:avLst/>
              </a:prstGeom>
              <a:solidFill>
                <a:srgbClr val="ECEDB1"/>
              </a:solidFill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>
                <a:defPPr>
                  <a:defRPr lang="he-IL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lvl="1" algn="l" rtl="0"/>
                <a:r>
                  <a:rPr lang="en-US" sz="2800" b="1" dirty="0">
                    <a:solidFill>
                      <a:schemeClr val="tx1"/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tx1"/>
                    </a:solidFill>
                  </a:rPr>
                  <a:t>Lipman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2012]</a:t>
                </a:r>
              </a:p>
              <a:p>
                <a:pPr lvl="1" algn="l" rtl="0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marL="800100" lvl="1" indent="-342900" algn="l" rtl="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olidFill>
                      <a:srgbClr val="292934"/>
                    </a:solidFill>
                  </a:rPr>
                  <a:t>Specific </a:t>
                </a:r>
                <a:r>
                  <a:rPr lang="en-US" sz="2800" dirty="0">
                    <a:solidFill>
                      <a:srgbClr val="292934"/>
                    </a:solidFill>
                  </a:rPr>
                  <a:t>to 2D</a:t>
                </a: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srgbClr val="292934"/>
                    </a:solidFill>
                  </a:rPr>
                  <a:t>   SOCP</a:t>
                </a:r>
              </a:p>
              <a:p>
                <a:pPr marL="800100" lvl="1" indent="-342900" algn="l" rtl="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292934"/>
                  </a:solidFill>
                </a:endParaRPr>
              </a:p>
              <a:p>
                <a:pPr lvl="1" algn="l" rtl="0"/>
                <a:r>
                  <a:rPr lang="en-US" sz="2800" b="1" dirty="0" smtClean="0">
                    <a:solidFill>
                      <a:srgbClr val="292934"/>
                    </a:solidFill>
                  </a:rPr>
                  <a:t>Ours</a:t>
                </a:r>
              </a:p>
              <a:p>
                <a:pPr lvl="1" algn="l" rtl="0"/>
                <a:endParaRPr lang="en-US" sz="1200" b="1" dirty="0">
                  <a:solidFill>
                    <a:srgbClr val="292934"/>
                  </a:solidFill>
                </a:endParaRPr>
              </a:p>
              <a:p>
                <a:pPr marL="800100" lvl="1" indent="-342900" algn="l" rtl="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92934"/>
                    </a:solidFill>
                  </a:rPr>
                  <a:t>Any dimension</a:t>
                </a:r>
                <a:r>
                  <a:rPr lang="en-US" sz="2800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srgbClr val="292934"/>
                    </a:solidFill>
                  </a:rPr>
                  <a:t>    SDP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689" y="1790840"/>
                <a:ext cx="6329626" cy="367897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Key Result</a:t>
            </a:r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2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98">
        <p:fade/>
      </p:transition>
    </mc:Choice>
    <mc:Fallback xmlns="">
      <p:transition spd="med" advTm="19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271863" y="4436554"/>
            <a:ext cx="324982" cy="613196"/>
            <a:chOff x="7292855" y="3794127"/>
            <a:chExt cx="269625" cy="508745"/>
          </a:xfrm>
        </p:grpSpPr>
        <p:sp>
          <p:nvSpPr>
            <p:cNvPr id="43" name="Oval 42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7292855" y="3794127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2855" y="3794127"/>
                  <a:ext cx="26962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818" r="-454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rPr>
                  <a:t>Optimization with SV constraints</a:t>
                </a:r>
              </a:p>
              <a:p>
                <a:r>
                  <a:rPr lang="en-US" sz="2400" dirty="0"/>
                  <a:t>Start 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7"/>
                <a:stretch>
                  <a:fillRect l="-1167" t="-27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2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>
            <a:off x="6873640" y="3290146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922390" y="5011696"/>
            <a:ext cx="513757" cy="97011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6844854" y="5812278"/>
            <a:ext cx="365096" cy="556450"/>
            <a:chOff x="7391663" y="4078776"/>
            <a:chExt cx="302906" cy="461665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424944" y="4078776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944" y="4078776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704" r="-2037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7271863" y="4436554"/>
            <a:ext cx="324982" cy="613196"/>
            <a:chOff x="7292855" y="3794127"/>
            <a:chExt cx="269625" cy="508745"/>
          </a:xfrm>
        </p:grpSpPr>
        <p:sp>
          <p:nvSpPr>
            <p:cNvPr id="43" name="Oval 42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7292855" y="3794127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2855" y="3794127"/>
                  <a:ext cx="26962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60" r="-207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5"/>
                <a:stretch>
                  <a:fillRect l="-1167" t="-27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73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>
            <a:off x="6873640" y="3290146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844854" y="5812278"/>
            <a:ext cx="365096" cy="556450"/>
            <a:chOff x="7391663" y="4078776"/>
            <a:chExt cx="302906" cy="461665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424944" y="4078776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944" y="4078776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704" r="-2037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89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 rot="3714611">
            <a:off x="6202127" y="4313401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844854" y="5812278"/>
            <a:ext cx="365096" cy="556450"/>
            <a:chOff x="7391663" y="4078776"/>
            <a:chExt cx="302906" cy="461665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424944" y="4078776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944" y="4078776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704" r="-2037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3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 rot="3714611">
            <a:off x="6202127" y="4313401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006654" y="5685553"/>
            <a:ext cx="365096" cy="556450"/>
            <a:chOff x="7391663" y="4163298"/>
            <a:chExt cx="302906" cy="461665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424944" y="4163298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944" y="4163298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660" r="-207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40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 rot="6344411">
            <a:off x="5221528" y="4435798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006654" y="5685553"/>
            <a:ext cx="365096" cy="556450"/>
            <a:chOff x="7391663" y="4163298"/>
            <a:chExt cx="302906" cy="461665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424944" y="4163298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944" y="4163298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660" r="-207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371806" y="4027592"/>
            <a:ext cx="3831607" cy="1701551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rtl="0"/>
            <a:r>
              <a:rPr lang="en-US" sz="2800" u="sng" dirty="0" smtClean="0">
                <a:solidFill>
                  <a:srgbClr val="7030A0"/>
                </a:solidFill>
              </a:rPr>
              <a:t>Every iteration</a:t>
            </a:r>
            <a:endParaRPr lang="en-US" sz="2800" u="sng" dirty="0">
              <a:solidFill>
                <a:srgbClr val="7030A0"/>
              </a:solidFill>
            </a:endParaRPr>
          </a:p>
          <a:p>
            <a:pPr algn="l" rtl="0"/>
            <a:r>
              <a:rPr lang="en-US" sz="2800" dirty="0">
                <a:solidFill>
                  <a:srgbClr val="7030A0"/>
                </a:solidFill>
              </a:rPr>
              <a:t>energy decreases</a:t>
            </a:r>
          </a:p>
          <a:p>
            <a:pPr algn="l"/>
            <a:r>
              <a:rPr lang="en-US" sz="2800" dirty="0">
                <a:solidFill>
                  <a:srgbClr val="7030A0"/>
                </a:solidFill>
              </a:rPr>
              <a:t>guaranteed feasibility</a:t>
            </a:r>
          </a:p>
        </p:txBody>
      </p:sp>
    </p:spTree>
    <p:extLst>
      <p:ext uri="{BB962C8B-B14F-4D97-AF65-F5344CB8AC3E}">
        <p14:creationId xmlns:p14="http://schemas.microsoft.com/office/powerpoint/2010/main" val="22368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 rot="6344411">
            <a:off x="5221528" y="4435798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735949" y="5454566"/>
            <a:ext cx="324982" cy="564835"/>
            <a:chOff x="7331443" y="4230862"/>
            <a:chExt cx="269625" cy="468622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331443" y="4237819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1443" y="4237819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660" r="-207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74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Singular Values</a:t>
            </a:r>
            <a:endParaRPr lang="he-IL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807959" y="1916790"/>
                <a:ext cx="576082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59" y="1916790"/>
                <a:ext cx="576082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4800"/>
          <a:stretch/>
        </p:blipFill>
        <p:spPr>
          <a:xfrm>
            <a:off x="1034216" y="1916790"/>
            <a:ext cx="3426340" cy="3895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17017" r="19287" b="11520"/>
          <a:stretch/>
        </p:blipFill>
        <p:spPr>
          <a:xfrm rot="20041903">
            <a:off x="7043064" y="2459220"/>
            <a:ext cx="4453686" cy="272460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727108" y="2867539"/>
            <a:ext cx="2765314" cy="352694"/>
          </a:xfrm>
          <a:custGeom>
            <a:avLst/>
            <a:gdLst>
              <a:gd name="connsiteX0" fmla="*/ 0 w 1181100"/>
              <a:gd name="connsiteY0" fmla="*/ 159821 h 229671"/>
              <a:gd name="connsiteX1" fmla="*/ 603250 w 1181100"/>
              <a:gd name="connsiteY1" fmla="*/ 1071 h 229671"/>
              <a:gd name="connsiteX2" fmla="*/ 1181100 w 1181100"/>
              <a:gd name="connsiteY2" fmla="*/ 229671 h 22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100" h="229671">
                <a:moveTo>
                  <a:pt x="0" y="159821"/>
                </a:moveTo>
                <a:cubicBezTo>
                  <a:pt x="203200" y="74625"/>
                  <a:pt x="406400" y="-10571"/>
                  <a:pt x="603250" y="1071"/>
                </a:cubicBezTo>
                <a:cubicBezTo>
                  <a:pt x="800100" y="12713"/>
                  <a:pt x="990600" y="121192"/>
                  <a:pt x="1181100" y="229671"/>
                </a:cubicBezTo>
              </a:path>
            </a:pathLst>
          </a:cu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048410" y="2363066"/>
                <a:ext cx="9954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410" y="2363066"/>
                <a:ext cx="995401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492422" y="3816217"/>
                <a:ext cx="10556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422" y="3816217"/>
                <a:ext cx="1055674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590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720">
        <p:fade/>
      </p:transition>
    </mc:Choice>
    <mc:Fallback xmlns="">
      <p:transition spd="med" advTm="57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 rot="7844621">
            <a:off x="4653103" y="4121487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735949" y="5454566"/>
            <a:ext cx="324982" cy="564835"/>
            <a:chOff x="7331443" y="4230862"/>
            <a:chExt cx="269625" cy="468622"/>
          </a:xfrm>
        </p:grpSpPr>
        <p:sp>
          <p:nvSpPr>
            <p:cNvPr id="39" name="Oval 38"/>
            <p:cNvSpPr/>
            <p:nvPr/>
          </p:nvSpPr>
          <p:spPr>
            <a:xfrm>
              <a:off x="7391663" y="423086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331443" y="4237819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1443" y="4237819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660" r="-207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82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4669352" y="3381058"/>
            <a:ext cx="3267921" cy="326792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716141" y="4436554"/>
            <a:ext cx="1156924" cy="1156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0" name="Group 29"/>
          <p:cNvGrpSpPr/>
          <p:nvPr/>
        </p:nvGrpSpPr>
        <p:grpSpPr>
          <a:xfrm rot="7844621">
            <a:off x="4653103" y="4121487"/>
            <a:ext cx="1470645" cy="3708526"/>
            <a:chOff x="3428999" y="4415566"/>
            <a:chExt cx="998980" cy="1652192"/>
          </a:xfrm>
        </p:grpSpPr>
        <p:sp>
          <p:nvSpPr>
            <p:cNvPr id="33" name="Rectangle 32"/>
            <p:cNvSpPr/>
            <p:nvPr/>
          </p:nvSpPr>
          <p:spPr>
            <a:xfrm>
              <a:off x="3428999" y="4415568"/>
              <a:ext cx="998980" cy="1652190"/>
            </a:xfrm>
            <a:prstGeom prst="rect">
              <a:avLst/>
            </a:prstGeom>
            <a:pattFill prst="wdUpDiag">
              <a:fgClr>
                <a:schemeClr val="tx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429001" y="4415566"/>
              <a:ext cx="0" cy="1652190"/>
            </a:xfrm>
            <a:prstGeom prst="line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4669242" y="3380490"/>
            <a:ext cx="3267921" cy="3267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Donut 35"/>
          <p:cNvSpPr/>
          <p:nvPr/>
        </p:nvSpPr>
        <p:spPr>
          <a:xfrm>
            <a:off x="3287610" y="1988800"/>
            <a:ext cx="6033354" cy="6051302"/>
          </a:xfrm>
          <a:prstGeom prst="donut">
            <a:avLst>
              <a:gd name="adj" fmla="val 226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735949" y="5429171"/>
            <a:ext cx="324982" cy="590235"/>
            <a:chOff x="7331443" y="4209789"/>
            <a:chExt cx="269625" cy="489695"/>
          </a:xfrm>
        </p:grpSpPr>
        <p:sp>
          <p:nvSpPr>
            <p:cNvPr id="39" name="Oval 38"/>
            <p:cNvSpPr/>
            <p:nvPr/>
          </p:nvSpPr>
          <p:spPr>
            <a:xfrm>
              <a:off x="7457518" y="4209789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7331443" y="4237819"/>
                  <a:ext cx="2696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1443" y="4237819"/>
                  <a:ext cx="269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660" r="-2075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spc="-100" dirty="0">
                    <a:solidFill>
                      <a:schemeClr val="tx2"/>
                    </a:solidFill>
                  </a:rPr>
                  <a:t>Optimization with SV constraints</a:t>
                </a:r>
              </a:p>
              <a:p>
                <a:r>
                  <a:rPr lang="en-US" sz="2400" dirty="0" smtClean="0"/>
                  <a:t>Start </a:t>
                </a:r>
                <a:r>
                  <a:rPr lang="en-US" sz="2400" dirty="0"/>
                  <a:t>with feasible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Repeat:</a:t>
                </a:r>
              </a:p>
              <a:p>
                <a:pPr lvl="1"/>
                <a:r>
                  <a:rPr lang="en-US" dirty="0" smtClean="0"/>
                  <a:t>Optimize over a maximal convex restriction (SDP)</a:t>
                </a:r>
              </a:p>
              <a:p>
                <a:pPr lvl="1"/>
                <a:r>
                  <a:rPr lang="en-US" dirty="0"/>
                  <a:t>Update rotation (centering</a:t>
                </a:r>
                <a:r>
                  <a:rPr lang="en-US" dirty="0" smtClean="0"/>
                  <a:t>)</a:t>
                </a:r>
              </a:p>
              <a:p>
                <a:pPr marL="274320" lvl="1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020" y="548600"/>
                <a:ext cx="10972800" cy="2406208"/>
              </a:xfrm>
              <a:blipFill rotWithShape="0">
                <a:blip r:embed="rId4"/>
                <a:stretch>
                  <a:fillRect l="-1167" t="-2785" b="-5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83186" y="533244"/>
            <a:ext cx="7417031" cy="2272389"/>
            <a:chOff x="457200" y="1651610"/>
            <a:chExt cx="5311200" cy="22723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57200" y="1651610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191845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7200" y="3923999"/>
              <a:ext cx="5311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370058" y="3528641"/>
                <a:ext cx="7849090" cy="2792516"/>
              </a:xfrm>
              <a:prstGeom prst="round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>
                <a:defPPr>
                  <a:defRPr lang="he-IL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457200" indent="-457200" algn="l" rt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 smtClean="0">
                    <a:solidFill>
                      <a:schemeClr val="tx1"/>
                    </a:solidFill>
                  </a:rPr>
                  <a:t>Algorithm converges</a:t>
                </a:r>
              </a:p>
              <a:p>
                <a:pPr marL="457200" indent="-457200" algn="l" rt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 smtClean="0">
                    <a:solidFill>
                      <a:schemeClr val="tx1"/>
                    </a:solidFill>
                  </a:rPr>
                  <a:t>Preserves sign of determinant</a:t>
                </a:r>
              </a:p>
              <a:p>
                <a:pPr marL="457200" indent="-457200" algn="l" rt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800" dirty="0" smtClean="0">
                  <a:solidFill>
                    <a:srgbClr val="7030A0"/>
                  </a:solidFill>
                </a:endParaRPr>
              </a:p>
              <a:p>
                <a:pPr rtl="0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  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Orientation preserving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058" y="3528641"/>
                <a:ext cx="7849090" cy="2792516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9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">
        <p:fade/>
      </p:transition>
    </mc:Choice>
    <mc:Fallback xmlns="">
      <p:transition spd="med" advTm="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4981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"/>
    </mc:Choice>
    <mc:Fallback xmlns="">
      <p:transition spd="slow" advTm="312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11" y="1484730"/>
            <a:ext cx="10020389" cy="4876800"/>
          </a:xfrm>
        </p:spPr>
        <p:txBody>
          <a:bodyPr/>
          <a:lstStyle/>
          <a:p>
            <a:r>
              <a:rPr lang="en-US" dirty="0"/>
              <a:t>As-Rigid-As-Possible [Sorkine2007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Deformations</a:t>
            </a:r>
            <a:endParaRPr lang="he-IL" dirty="0"/>
          </a:p>
        </p:txBody>
      </p:sp>
      <p:grpSp>
        <p:nvGrpSpPr>
          <p:cNvPr id="22" name="Group 21"/>
          <p:cNvGrpSpPr/>
          <p:nvPr/>
        </p:nvGrpSpPr>
        <p:grpSpPr>
          <a:xfrm>
            <a:off x="190411" y="2044626"/>
            <a:ext cx="4841720" cy="4651378"/>
            <a:chOff x="762589" y="2044626"/>
            <a:chExt cx="3545543" cy="3406157"/>
          </a:xfrm>
        </p:grpSpPr>
        <p:sp>
          <p:nvSpPr>
            <p:cNvPr id="21" name="Rounded Rectangle 20"/>
            <p:cNvSpPr/>
            <p:nvPr/>
          </p:nvSpPr>
          <p:spPr>
            <a:xfrm>
              <a:off x="762589" y="2044626"/>
              <a:ext cx="3545543" cy="3256634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130" y="2304320"/>
              <a:ext cx="3203810" cy="2691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96828" y="5112710"/>
              <a:ext cx="1590819" cy="3380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2400" dirty="0"/>
                <a:t>Unconstrained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911280" y="3746819"/>
            <a:ext cx="1296180" cy="648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5" name="Group 24"/>
          <p:cNvGrpSpPr/>
          <p:nvPr/>
        </p:nvGrpSpPr>
        <p:grpSpPr>
          <a:xfrm>
            <a:off x="7127719" y="2060813"/>
            <a:ext cx="4841720" cy="4862747"/>
            <a:chOff x="4698967" y="2060810"/>
            <a:chExt cx="3545543" cy="35609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629" y="2304320"/>
              <a:ext cx="3203810" cy="2691200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98967" y="2060810"/>
              <a:ext cx="3545543" cy="3256634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9437" y="5013220"/>
              <a:ext cx="2142535" cy="6085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2400" dirty="0"/>
                <a:t>Bounded Conformal</a:t>
              </a:r>
            </a:p>
            <a:p>
              <a:pPr algn="ctr" rtl="0"/>
              <a:r>
                <a:rPr lang="en-US" sz="2400" dirty="0"/>
                <a:t>Distortion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7841293" y="3721784"/>
            <a:ext cx="1296180" cy="648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9413621" y="3665326"/>
            <a:ext cx="1795089" cy="91583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rtl="0"/>
            <a:r>
              <a:rPr lang="en-US" sz="2800" dirty="0">
                <a:solidFill>
                  <a:srgbClr val="7030A0"/>
                </a:solidFill>
              </a:rPr>
              <a:t>No flips!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948081" y="3861060"/>
            <a:ext cx="3516109" cy="7608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Add constraint on SVs</a:t>
            </a:r>
            <a:endParaRPr lang="he-IL" sz="2000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056671" y="4671456"/>
            <a:ext cx="2107199" cy="1061864"/>
            <a:chOff x="5280691" y="5804609"/>
            <a:chExt cx="2107199" cy="945323"/>
          </a:xfrm>
        </p:grpSpPr>
        <p:sp>
          <p:nvSpPr>
            <p:cNvPr id="17" name="Rounded Rectangle 16"/>
            <p:cNvSpPr/>
            <p:nvPr/>
          </p:nvSpPr>
          <p:spPr>
            <a:xfrm>
              <a:off x="5280691" y="5804609"/>
              <a:ext cx="2052457" cy="945323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69004" y="5891683"/>
                  <a:ext cx="2018886" cy="8582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rtl="0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004" y="5891683"/>
                  <a:ext cx="2018886" cy="8582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41659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599"/>
    </mc:Choice>
    <mc:Fallback xmlns="">
      <p:transition advTm="4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19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razyCube_Hist_Par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9728"/>
          <a:stretch>
            <a:fillRect/>
          </a:stretch>
        </p:blipFill>
        <p:spPr>
          <a:xfrm>
            <a:off x="-168870" y="1045211"/>
            <a:ext cx="7787025" cy="4688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Extremal</a:t>
            </a:r>
            <a:r>
              <a:rPr lang="en-US" dirty="0"/>
              <a:t> </a:t>
            </a:r>
            <a:r>
              <a:rPr lang="en-US" dirty="0" err="1"/>
              <a:t>Quasiconformal</a:t>
            </a:r>
            <a:r>
              <a:rPr lang="en-US" dirty="0"/>
              <a:t> Mappings</a:t>
            </a:r>
            <a:endParaRPr lang="he-IL" dirty="0"/>
          </a:p>
        </p:txBody>
      </p:sp>
      <p:sp>
        <p:nvSpPr>
          <p:cNvPr id="7" name="Oval 6"/>
          <p:cNvSpPr/>
          <p:nvPr/>
        </p:nvSpPr>
        <p:spPr>
          <a:xfrm>
            <a:off x="1679010" y="2762877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Oval 15"/>
          <p:cNvSpPr/>
          <p:nvPr/>
        </p:nvSpPr>
        <p:spPr>
          <a:xfrm>
            <a:off x="2140973" y="4286877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Oval 16"/>
          <p:cNvSpPr/>
          <p:nvPr/>
        </p:nvSpPr>
        <p:spPr>
          <a:xfrm>
            <a:off x="3579248" y="4920289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Oval 17"/>
          <p:cNvSpPr/>
          <p:nvPr/>
        </p:nvSpPr>
        <p:spPr>
          <a:xfrm>
            <a:off x="3269685" y="3267702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Oval 18"/>
          <p:cNvSpPr/>
          <p:nvPr/>
        </p:nvSpPr>
        <p:spPr>
          <a:xfrm>
            <a:off x="2955360" y="1910389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Oval 19"/>
          <p:cNvSpPr/>
          <p:nvPr/>
        </p:nvSpPr>
        <p:spPr>
          <a:xfrm>
            <a:off x="4484123" y="2224714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Oval 20"/>
          <p:cNvSpPr/>
          <p:nvPr/>
        </p:nvSpPr>
        <p:spPr>
          <a:xfrm>
            <a:off x="4607948" y="3777289"/>
            <a:ext cx="216030" cy="2160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Freeform 25"/>
          <p:cNvSpPr/>
          <p:nvPr/>
        </p:nvSpPr>
        <p:spPr>
          <a:xfrm>
            <a:off x="4423719" y="2397150"/>
            <a:ext cx="4856270" cy="1410633"/>
          </a:xfrm>
          <a:custGeom>
            <a:avLst/>
            <a:gdLst>
              <a:gd name="connsiteX0" fmla="*/ 4893275 w 4893275"/>
              <a:gd name="connsiteY0" fmla="*/ 428685 h 775817"/>
              <a:gd name="connsiteX1" fmla="*/ 4423719 w 4893275"/>
              <a:gd name="connsiteY1" fmla="*/ 338069 h 775817"/>
              <a:gd name="connsiteX2" fmla="*/ 3929448 w 4893275"/>
              <a:gd name="connsiteY2" fmla="*/ 317 h 775817"/>
              <a:gd name="connsiteX3" fmla="*/ 2916194 w 4893275"/>
              <a:gd name="connsiteY3" fmla="*/ 403971 h 775817"/>
              <a:gd name="connsiteX4" fmla="*/ 2100648 w 4893275"/>
              <a:gd name="connsiteY4" fmla="*/ 173312 h 775817"/>
              <a:gd name="connsiteX5" fmla="*/ 1342767 w 4893275"/>
              <a:gd name="connsiteY5" fmla="*/ 774674 h 775817"/>
              <a:gd name="connsiteX6" fmla="*/ 848497 w 4893275"/>
              <a:gd name="connsiteY6" fmla="*/ 329831 h 775817"/>
              <a:gd name="connsiteX7" fmla="*/ 0 w 4893275"/>
              <a:gd name="connsiteY7" fmla="*/ 519301 h 775817"/>
              <a:gd name="connsiteX0" fmla="*/ 5206313 w 5206313"/>
              <a:gd name="connsiteY0" fmla="*/ 428685 h 775949"/>
              <a:gd name="connsiteX1" fmla="*/ 4736757 w 5206313"/>
              <a:gd name="connsiteY1" fmla="*/ 338069 h 775949"/>
              <a:gd name="connsiteX2" fmla="*/ 4242486 w 5206313"/>
              <a:gd name="connsiteY2" fmla="*/ 317 h 775949"/>
              <a:gd name="connsiteX3" fmla="*/ 3229232 w 5206313"/>
              <a:gd name="connsiteY3" fmla="*/ 403971 h 775949"/>
              <a:gd name="connsiteX4" fmla="*/ 2413686 w 5206313"/>
              <a:gd name="connsiteY4" fmla="*/ 173312 h 775949"/>
              <a:gd name="connsiteX5" fmla="*/ 1655805 w 5206313"/>
              <a:gd name="connsiteY5" fmla="*/ 774674 h 775949"/>
              <a:gd name="connsiteX6" fmla="*/ 1161535 w 5206313"/>
              <a:gd name="connsiteY6" fmla="*/ 329831 h 775949"/>
              <a:gd name="connsiteX7" fmla="*/ 0 w 5206313"/>
              <a:gd name="connsiteY7" fmla="*/ 239214 h 775949"/>
              <a:gd name="connsiteX0" fmla="*/ 5206313 w 5206313"/>
              <a:gd name="connsiteY0" fmla="*/ 428685 h 775949"/>
              <a:gd name="connsiteX1" fmla="*/ 4736757 w 5206313"/>
              <a:gd name="connsiteY1" fmla="*/ 338069 h 775949"/>
              <a:gd name="connsiteX2" fmla="*/ 4242486 w 5206313"/>
              <a:gd name="connsiteY2" fmla="*/ 317 h 775949"/>
              <a:gd name="connsiteX3" fmla="*/ 3229232 w 5206313"/>
              <a:gd name="connsiteY3" fmla="*/ 403971 h 775949"/>
              <a:gd name="connsiteX4" fmla="*/ 2413686 w 5206313"/>
              <a:gd name="connsiteY4" fmla="*/ 173312 h 775949"/>
              <a:gd name="connsiteX5" fmla="*/ 1655805 w 5206313"/>
              <a:gd name="connsiteY5" fmla="*/ 774674 h 775949"/>
              <a:gd name="connsiteX6" fmla="*/ 1161535 w 5206313"/>
              <a:gd name="connsiteY6" fmla="*/ 329831 h 775949"/>
              <a:gd name="connsiteX7" fmla="*/ 0 w 5206313"/>
              <a:gd name="connsiteY7" fmla="*/ 239214 h 775949"/>
              <a:gd name="connsiteX0" fmla="*/ 5206313 w 5206313"/>
              <a:gd name="connsiteY0" fmla="*/ 428685 h 776403"/>
              <a:gd name="connsiteX1" fmla="*/ 4736757 w 5206313"/>
              <a:gd name="connsiteY1" fmla="*/ 338069 h 776403"/>
              <a:gd name="connsiteX2" fmla="*/ 4242486 w 5206313"/>
              <a:gd name="connsiteY2" fmla="*/ 317 h 776403"/>
              <a:gd name="connsiteX3" fmla="*/ 3229232 w 5206313"/>
              <a:gd name="connsiteY3" fmla="*/ 403971 h 776403"/>
              <a:gd name="connsiteX4" fmla="*/ 2413686 w 5206313"/>
              <a:gd name="connsiteY4" fmla="*/ 173312 h 776403"/>
              <a:gd name="connsiteX5" fmla="*/ 1655805 w 5206313"/>
              <a:gd name="connsiteY5" fmla="*/ 774674 h 776403"/>
              <a:gd name="connsiteX6" fmla="*/ 1161535 w 5206313"/>
              <a:gd name="connsiteY6" fmla="*/ 329831 h 776403"/>
              <a:gd name="connsiteX7" fmla="*/ 0 w 5206313"/>
              <a:gd name="connsiteY7" fmla="*/ 239214 h 776403"/>
              <a:gd name="connsiteX0" fmla="*/ 5206313 w 5206313"/>
              <a:gd name="connsiteY0" fmla="*/ 1135702 h 1483420"/>
              <a:gd name="connsiteX1" fmla="*/ 4736757 w 5206313"/>
              <a:gd name="connsiteY1" fmla="*/ 1045086 h 1483420"/>
              <a:gd name="connsiteX2" fmla="*/ 3921018 w 5206313"/>
              <a:gd name="connsiteY2" fmla="*/ 103 h 1483420"/>
              <a:gd name="connsiteX3" fmla="*/ 3229232 w 5206313"/>
              <a:gd name="connsiteY3" fmla="*/ 1110988 h 1483420"/>
              <a:gd name="connsiteX4" fmla="*/ 2413686 w 5206313"/>
              <a:gd name="connsiteY4" fmla="*/ 880329 h 1483420"/>
              <a:gd name="connsiteX5" fmla="*/ 1655805 w 5206313"/>
              <a:gd name="connsiteY5" fmla="*/ 1481691 h 1483420"/>
              <a:gd name="connsiteX6" fmla="*/ 1161535 w 5206313"/>
              <a:gd name="connsiteY6" fmla="*/ 1036848 h 1483420"/>
              <a:gd name="connsiteX7" fmla="*/ 0 w 5206313"/>
              <a:gd name="connsiteY7" fmla="*/ 946231 h 1483420"/>
              <a:gd name="connsiteX0" fmla="*/ 5206313 w 5206313"/>
              <a:gd name="connsiteY0" fmla="*/ 1146353 h 1494071"/>
              <a:gd name="connsiteX1" fmla="*/ 4386714 w 5206313"/>
              <a:gd name="connsiteY1" fmla="*/ 591393 h 1494071"/>
              <a:gd name="connsiteX2" fmla="*/ 3921018 w 5206313"/>
              <a:gd name="connsiteY2" fmla="*/ 10754 h 1494071"/>
              <a:gd name="connsiteX3" fmla="*/ 3229232 w 5206313"/>
              <a:gd name="connsiteY3" fmla="*/ 1121639 h 1494071"/>
              <a:gd name="connsiteX4" fmla="*/ 2413686 w 5206313"/>
              <a:gd name="connsiteY4" fmla="*/ 890980 h 1494071"/>
              <a:gd name="connsiteX5" fmla="*/ 1655805 w 5206313"/>
              <a:gd name="connsiteY5" fmla="*/ 1492342 h 1494071"/>
              <a:gd name="connsiteX6" fmla="*/ 1161535 w 5206313"/>
              <a:gd name="connsiteY6" fmla="*/ 1047499 h 1494071"/>
              <a:gd name="connsiteX7" fmla="*/ 0 w 5206313"/>
              <a:gd name="connsiteY7" fmla="*/ 956882 h 1494071"/>
              <a:gd name="connsiteX0" fmla="*/ 4906276 w 4906276"/>
              <a:gd name="connsiteY0" fmla="*/ 93669 h 1491518"/>
              <a:gd name="connsiteX1" fmla="*/ 4386714 w 4906276"/>
              <a:gd name="connsiteY1" fmla="*/ 588840 h 1491518"/>
              <a:gd name="connsiteX2" fmla="*/ 3921018 w 4906276"/>
              <a:gd name="connsiteY2" fmla="*/ 8201 h 1491518"/>
              <a:gd name="connsiteX3" fmla="*/ 3229232 w 4906276"/>
              <a:gd name="connsiteY3" fmla="*/ 1119086 h 1491518"/>
              <a:gd name="connsiteX4" fmla="*/ 2413686 w 4906276"/>
              <a:gd name="connsiteY4" fmla="*/ 888427 h 1491518"/>
              <a:gd name="connsiteX5" fmla="*/ 1655805 w 4906276"/>
              <a:gd name="connsiteY5" fmla="*/ 1489789 h 1491518"/>
              <a:gd name="connsiteX6" fmla="*/ 1161535 w 4906276"/>
              <a:gd name="connsiteY6" fmla="*/ 1044946 h 1491518"/>
              <a:gd name="connsiteX7" fmla="*/ 0 w 4906276"/>
              <a:gd name="connsiteY7" fmla="*/ 954329 h 1491518"/>
              <a:gd name="connsiteX0" fmla="*/ 4906276 w 4906276"/>
              <a:gd name="connsiteY0" fmla="*/ 142 h 1397991"/>
              <a:gd name="connsiteX1" fmla="*/ 4386714 w 4906276"/>
              <a:gd name="connsiteY1" fmla="*/ 495313 h 1397991"/>
              <a:gd name="connsiteX2" fmla="*/ 3728137 w 4906276"/>
              <a:gd name="connsiteY2" fmla="*/ 121843 h 1397991"/>
              <a:gd name="connsiteX3" fmla="*/ 3229232 w 4906276"/>
              <a:gd name="connsiteY3" fmla="*/ 1025559 h 1397991"/>
              <a:gd name="connsiteX4" fmla="*/ 2413686 w 4906276"/>
              <a:gd name="connsiteY4" fmla="*/ 794900 h 1397991"/>
              <a:gd name="connsiteX5" fmla="*/ 1655805 w 4906276"/>
              <a:gd name="connsiteY5" fmla="*/ 1396262 h 1397991"/>
              <a:gd name="connsiteX6" fmla="*/ 1161535 w 4906276"/>
              <a:gd name="connsiteY6" fmla="*/ 951419 h 1397991"/>
              <a:gd name="connsiteX7" fmla="*/ 0 w 4906276"/>
              <a:gd name="connsiteY7" fmla="*/ 860802 h 1397991"/>
              <a:gd name="connsiteX0" fmla="*/ 4906276 w 4906276"/>
              <a:gd name="connsiteY0" fmla="*/ 142 h 1403492"/>
              <a:gd name="connsiteX1" fmla="*/ 4386714 w 4906276"/>
              <a:gd name="connsiteY1" fmla="*/ 495313 h 1403492"/>
              <a:gd name="connsiteX2" fmla="*/ 3728137 w 4906276"/>
              <a:gd name="connsiteY2" fmla="*/ 121843 h 1403492"/>
              <a:gd name="connsiteX3" fmla="*/ 3229232 w 4906276"/>
              <a:gd name="connsiteY3" fmla="*/ 1025559 h 1403492"/>
              <a:gd name="connsiteX4" fmla="*/ 2285099 w 4906276"/>
              <a:gd name="connsiteY4" fmla="*/ 602019 h 1403492"/>
              <a:gd name="connsiteX5" fmla="*/ 1655805 w 4906276"/>
              <a:gd name="connsiteY5" fmla="*/ 1396262 h 1403492"/>
              <a:gd name="connsiteX6" fmla="*/ 1161535 w 4906276"/>
              <a:gd name="connsiteY6" fmla="*/ 951419 h 1403492"/>
              <a:gd name="connsiteX7" fmla="*/ 0 w 4906276"/>
              <a:gd name="connsiteY7" fmla="*/ 860802 h 1403492"/>
              <a:gd name="connsiteX0" fmla="*/ 4906276 w 4906276"/>
              <a:gd name="connsiteY0" fmla="*/ 142 h 1403492"/>
              <a:gd name="connsiteX1" fmla="*/ 4386714 w 4906276"/>
              <a:gd name="connsiteY1" fmla="*/ 495313 h 1403492"/>
              <a:gd name="connsiteX2" fmla="*/ 3728137 w 4906276"/>
              <a:gd name="connsiteY2" fmla="*/ 121843 h 1403492"/>
              <a:gd name="connsiteX3" fmla="*/ 3014919 w 4906276"/>
              <a:gd name="connsiteY3" fmla="*/ 825534 h 1403492"/>
              <a:gd name="connsiteX4" fmla="*/ 2285099 w 4906276"/>
              <a:gd name="connsiteY4" fmla="*/ 602019 h 1403492"/>
              <a:gd name="connsiteX5" fmla="*/ 1655805 w 4906276"/>
              <a:gd name="connsiteY5" fmla="*/ 1396262 h 1403492"/>
              <a:gd name="connsiteX6" fmla="*/ 1161535 w 4906276"/>
              <a:gd name="connsiteY6" fmla="*/ 951419 h 1403492"/>
              <a:gd name="connsiteX7" fmla="*/ 0 w 4906276"/>
              <a:gd name="connsiteY7" fmla="*/ 860802 h 1403492"/>
              <a:gd name="connsiteX0" fmla="*/ 4856270 w 4856270"/>
              <a:gd name="connsiteY0" fmla="*/ 139 h 1410633"/>
              <a:gd name="connsiteX1" fmla="*/ 4386714 w 4856270"/>
              <a:gd name="connsiteY1" fmla="*/ 502454 h 1410633"/>
              <a:gd name="connsiteX2" fmla="*/ 3728137 w 4856270"/>
              <a:gd name="connsiteY2" fmla="*/ 128984 h 1410633"/>
              <a:gd name="connsiteX3" fmla="*/ 3014919 w 4856270"/>
              <a:gd name="connsiteY3" fmla="*/ 832675 h 1410633"/>
              <a:gd name="connsiteX4" fmla="*/ 2285099 w 4856270"/>
              <a:gd name="connsiteY4" fmla="*/ 609160 h 1410633"/>
              <a:gd name="connsiteX5" fmla="*/ 1655805 w 4856270"/>
              <a:gd name="connsiteY5" fmla="*/ 1403403 h 1410633"/>
              <a:gd name="connsiteX6" fmla="*/ 1161535 w 4856270"/>
              <a:gd name="connsiteY6" fmla="*/ 958560 h 1410633"/>
              <a:gd name="connsiteX7" fmla="*/ 0 w 4856270"/>
              <a:gd name="connsiteY7" fmla="*/ 867943 h 141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6270" h="1410633">
                <a:moveTo>
                  <a:pt x="4856270" y="139"/>
                </a:moveTo>
                <a:cubicBezTo>
                  <a:pt x="4701811" y="-9472"/>
                  <a:pt x="4574736" y="480980"/>
                  <a:pt x="4386714" y="502454"/>
                </a:cubicBezTo>
                <a:cubicBezTo>
                  <a:pt x="4198692" y="523928"/>
                  <a:pt x="3956769" y="73947"/>
                  <a:pt x="3728137" y="128984"/>
                </a:cubicBezTo>
                <a:cubicBezTo>
                  <a:pt x="3499505" y="184021"/>
                  <a:pt x="3255425" y="752646"/>
                  <a:pt x="3014919" y="832675"/>
                </a:cubicBezTo>
                <a:cubicBezTo>
                  <a:pt x="2774413" y="912704"/>
                  <a:pt x="2511618" y="514039"/>
                  <a:pt x="2285099" y="609160"/>
                </a:cubicBezTo>
                <a:cubicBezTo>
                  <a:pt x="2058580" y="704281"/>
                  <a:pt x="1843066" y="1345170"/>
                  <a:pt x="1655805" y="1403403"/>
                </a:cubicBezTo>
                <a:cubicBezTo>
                  <a:pt x="1468544" y="1461636"/>
                  <a:pt x="1445739" y="1154895"/>
                  <a:pt x="1161535" y="958560"/>
                </a:cubicBezTo>
                <a:cubicBezTo>
                  <a:pt x="877331" y="762225"/>
                  <a:pt x="312351" y="751927"/>
                  <a:pt x="0" y="867943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600070" y="1758666"/>
                <a:ext cx="4680650" cy="1220241"/>
              </a:xfrm>
              <a:prstGeom prst="round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𝐦𝐢𝐧𝐢𝐦𝐢𝐳𝐞</m:t>
                          </m:r>
                        </m:e>
                        <m:lim/>
                      </m:limLow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m:rPr>
                                      <m:nor/>
                                    </m:rPr>
                                    <a:rPr lang="he-IL" sz="2800" dirty="0">
                                      <a:solidFill>
                                        <a:srgbClr val="7030A0"/>
                                      </a:solidFill>
                                    </a:rPr>
                                    <m:t>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70" y="1758666"/>
                <a:ext cx="4680650" cy="122024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238336" y="1879916"/>
                <a:ext cx="1755289" cy="985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he-IL" sz="28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336" y="1879916"/>
                <a:ext cx="1755289" cy="9857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6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01341 1.48148E-6 C -0.01953 1.48148E-6 -0.02682 -0.00301 -0.02682 -0.00556 L -0.02682 -0.01042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-5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0142 -7.40741E-7 C -0.02058 -7.40741E-7 -0.02839 -0.00301 -0.02839 -0.00532 L -0.02839 -0.0104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53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2617 -1.85185E-6 C -0.03789 -1.85185E-6 -0.05221 -0.01227 -0.05221 -0.02199 L -0.05221 -0.04375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21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1055 3.7037E-7 C 0.01537 3.7037E-7 0.02123 0.0206 0.02123 0.0375 L 0.02123 0.075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375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1003 -2.96296E-6 C 0.01446 -2.96296E-6 0.02005 -0.01412 0.02005 -0.02546 L 0.02005 -0.05069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25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2071 3.7037E-6 C 0.02995 3.7037E-6 0.04154 -0.00324 0.04154 -0.00556 L 0.04154 -0.0111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00664 4.81481E-6 C -0.00964 4.81481E-6 -0.01315 -0.01343 -0.01315 -0.02431 L -0.01315 -0.04862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7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6" grpId="0" animBg="1"/>
      <p:bldP spid="26" grpId="1" animBg="1"/>
      <p:bldP spid="24" grpId="0" animBg="1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razyCube_Hist_Part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8871" y="1045211"/>
            <a:ext cx="7787025" cy="5840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Extremal</a:t>
            </a:r>
            <a:r>
              <a:rPr lang="en-US" dirty="0"/>
              <a:t> </a:t>
            </a:r>
            <a:r>
              <a:rPr lang="en-US" dirty="0" err="1"/>
              <a:t>Quasiconformal</a:t>
            </a:r>
            <a:r>
              <a:rPr lang="en-US" dirty="0"/>
              <a:t> Mappings</a:t>
            </a:r>
            <a:endParaRPr lang="he-IL" dirty="0"/>
          </a:p>
        </p:txBody>
      </p:sp>
      <p:grpSp>
        <p:nvGrpSpPr>
          <p:cNvPr id="8" name="Group 7"/>
          <p:cNvGrpSpPr/>
          <p:nvPr/>
        </p:nvGrpSpPr>
        <p:grpSpPr>
          <a:xfrm>
            <a:off x="4187860" y="5725082"/>
            <a:ext cx="683970" cy="864120"/>
            <a:chOff x="4187860" y="5771420"/>
            <a:chExt cx="683970" cy="864120"/>
          </a:xfrm>
        </p:grpSpPr>
        <p:sp>
          <p:nvSpPr>
            <p:cNvPr id="5" name="Rectangle 4"/>
            <p:cNvSpPr/>
            <p:nvPr/>
          </p:nvSpPr>
          <p:spPr>
            <a:xfrm>
              <a:off x="4527020" y="5771420"/>
              <a:ext cx="344810" cy="8641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Right Arrow 5"/>
            <p:cNvSpPr/>
            <p:nvPr/>
          </p:nvSpPr>
          <p:spPr>
            <a:xfrm flipH="1">
              <a:off x="4187860" y="6059460"/>
              <a:ext cx="432060" cy="288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9" name="Rectangle 8"/>
          <p:cNvSpPr/>
          <p:nvPr/>
        </p:nvSpPr>
        <p:spPr>
          <a:xfrm>
            <a:off x="6600070" y="3573020"/>
            <a:ext cx="51847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dirty="0" smtClean="0"/>
              <a:t>“Most Conformal Mapping”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Well </a:t>
            </a:r>
            <a:r>
              <a:rPr lang="en-US" sz="2000" dirty="0"/>
              <a:t>studied in 2D </a:t>
            </a:r>
            <a:r>
              <a:rPr lang="en-US" sz="1600" dirty="0" smtClean="0"/>
              <a:t>[</a:t>
            </a:r>
            <a:r>
              <a:rPr lang="en-US" sz="1600" dirty="0"/>
              <a:t>Weber et al. </a:t>
            </a:r>
            <a:r>
              <a:rPr lang="en-US" sz="1600" dirty="0" smtClean="0"/>
              <a:t>2012]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Little </a:t>
            </a:r>
            <a:r>
              <a:rPr lang="en-US" sz="2000" dirty="0"/>
              <a:t>known in 3D…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6600070" y="1758666"/>
                <a:ext cx="4680650" cy="1220241"/>
              </a:xfrm>
              <a:prstGeom prst="round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𝐦𝐢𝐧𝐢𝐦𝐢𝐳𝐞</m:t>
                          </m:r>
                        </m:e>
                        <m:lim/>
                      </m:limLow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m:rPr>
                                      <m:nor/>
                                    </m:rPr>
                                    <a:rPr lang="he-IL" sz="2800" dirty="0">
                                      <a:solidFill>
                                        <a:srgbClr val="7030A0"/>
                                      </a:solidFill>
                                    </a:rPr>
                                    <m:t>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70" y="1758666"/>
                <a:ext cx="4680650" cy="122024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2">
                    <a:lumMod val="40000"/>
                    <a:lumOff val="6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038248" y="5428804"/>
            <a:ext cx="25699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dirty="0" smtClean="0"/>
              <a:t>histogram of distortions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588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0221 4.81481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Extremal</a:t>
            </a:r>
            <a:r>
              <a:rPr lang="en-US" dirty="0"/>
              <a:t> </a:t>
            </a:r>
            <a:r>
              <a:rPr lang="en-US" dirty="0" err="1"/>
              <a:t>Quasiconformal</a:t>
            </a:r>
            <a:r>
              <a:rPr lang="en-US" dirty="0"/>
              <a:t> Mappings</a:t>
            </a:r>
            <a:endParaRPr lang="he-I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5" y="2283368"/>
            <a:ext cx="5871845" cy="2009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136" y1="21554" x2="9318" y2="27713"/>
                        <a14:foregroundMark x1="5955" y1="57771" x2="5136" y2="72581"/>
                        <a14:foregroundMark x1="4455" y1="55132" x2="1773" y2="65689"/>
                        <a14:foregroundMark x1="58455" y1="74780" x2="273" y2="2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" y="4805252"/>
            <a:ext cx="6192860" cy="1919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71" y="2619073"/>
            <a:ext cx="6196479" cy="1674047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84" y="5021282"/>
            <a:ext cx="6010966" cy="179218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9600" y="150461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rgbClr val="7030A0"/>
                </a:solidFill>
              </a:rPr>
              <a:t>Approximate solution using our framework</a:t>
            </a:r>
            <a:endParaRPr lang="he-IL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0">
        <p:fade/>
      </p:transition>
    </mc:Choice>
    <mc:Fallback xmlns="">
      <p:transition spd="med" advTm="3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azyCube_Comple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196" b="23218"/>
          <a:stretch>
            <a:fillRect/>
          </a:stretch>
        </p:blipFill>
        <p:spPr>
          <a:xfrm>
            <a:off x="0" y="1115679"/>
            <a:ext cx="12192000" cy="5265731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/>
          <a:lstStyle/>
          <a:p>
            <a:r>
              <a:rPr lang="en-US" dirty="0" err="1"/>
              <a:t>Extremal</a:t>
            </a:r>
            <a:r>
              <a:rPr lang="en-US" dirty="0"/>
              <a:t> </a:t>
            </a:r>
            <a:r>
              <a:rPr lang="en-US" dirty="0" err="1"/>
              <a:t>Quasiconformal</a:t>
            </a:r>
            <a:r>
              <a:rPr lang="en-US" dirty="0"/>
              <a:t> Mappings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002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82897" y="3536752"/>
            <a:ext cx="6365281" cy="39631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Regularization</a:t>
            </a:r>
            <a:endParaRPr lang="he-IL" b="1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Non-Rigid 3D ICP</a:t>
            </a:r>
            <a:endParaRPr lang="he-I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55" y="2693032"/>
            <a:ext cx="2265808" cy="2320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57" y="1390422"/>
            <a:ext cx="2270242" cy="2320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60" y="1390422"/>
            <a:ext cx="2270242" cy="2320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63" y="1390422"/>
            <a:ext cx="2270242" cy="2320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67" y="1390422"/>
            <a:ext cx="2270242" cy="2320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70" y="1390422"/>
            <a:ext cx="2270242" cy="2320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73" y="2693032"/>
            <a:ext cx="2270242" cy="232018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460878" y="1531300"/>
            <a:ext cx="4787301" cy="3985990"/>
            <a:chOff x="2936875" y="2833910"/>
            <a:chExt cx="4787301" cy="39859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3115" y="4005080"/>
              <a:ext cx="3672510" cy="28083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500006" y="2833910"/>
              <a:ext cx="1224170" cy="9269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936875" y="2833910"/>
              <a:ext cx="3579395" cy="11570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624638" y="3760872"/>
              <a:ext cx="1099538" cy="30590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7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20">
        <p:fade/>
      </p:transition>
    </mc:Choice>
    <mc:Fallback xmlns="">
      <p:transition spd="med" advTm="25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82897" y="3536752"/>
            <a:ext cx="6365281" cy="39631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Regularization</a:t>
            </a:r>
            <a:endParaRPr lang="he-IL" b="1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Non-Rigid 3D ICP</a:t>
            </a:r>
            <a:endParaRPr lang="he-I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57" y="1390422"/>
            <a:ext cx="2270242" cy="2320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60" y="1390422"/>
            <a:ext cx="2270242" cy="2320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63" y="1390422"/>
            <a:ext cx="2270242" cy="2320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67" y="1390422"/>
            <a:ext cx="2270242" cy="2320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70" y="1390422"/>
            <a:ext cx="2270242" cy="2320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73" y="2693032"/>
            <a:ext cx="2270242" cy="2320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27" y="4092224"/>
            <a:ext cx="1396210" cy="2257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30" y="4092224"/>
            <a:ext cx="1396210" cy="2257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46" y="4092224"/>
            <a:ext cx="1396210" cy="2257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04" y="4092224"/>
            <a:ext cx="1396210" cy="2257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48" y="4092224"/>
            <a:ext cx="1396210" cy="225745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882897" y="6349674"/>
            <a:ext cx="6365281" cy="391786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Bounded Isometric Distortion</a:t>
            </a:r>
            <a:endParaRPr lang="he-IL" b="1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55" y="2693032"/>
            <a:ext cx="2265808" cy="232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40">
        <p:fade/>
      </p:transition>
    </mc:Choice>
    <mc:Fallback xmlns="">
      <p:transition spd="med" advTm="14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he-IL" dirty="0"/>
          </a:p>
        </p:txBody>
      </p:sp>
      <p:grpSp>
        <p:nvGrpSpPr>
          <p:cNvPr id="7" name="Group 6"/>
          <p:cNvGrpSpPr/>
          <p:nvPr/>
        </p:nvGrpSpPr>
        <p:grpSpPr>
          <a:xfrm>
            <a:off x="767260" y="1487400"/>
            <a:ext cx="4121834" cy="5351048"/>
            <a:chOff x="317535" y="1906930"/>
            <a:chExt cx="4121834" cy="5351048"/>
          </a:xfrm>
        </p:grpSpPr>
        <p:pic>
          <p:nvPicPr>
            <p:cNvPr id="1026" name="Picture 2" descr="introducti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87" y="2683465"/>
              <a:ext cx="3415342" cy="4189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317535" y="2241296"/>
              <a:ext cx="4121834" cy="4846320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89478" y="6888646"/>
              <a:ext cx="194155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Lévy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et al. 2002]</a:t>
              </a:r>
              <a:endParaRPr lang="he-IL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2735" y="1906930"/>
              <a:ext cx="2735044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2000" b="1" dirty="0"/>
                <a:t>Least Squares </a:t>
              </a:r>
            </a:p>
            <a:p>
              <a:pPr algn="ctr" rtl="0"/>
              <a:r>
                <a:rPr lang="en-US" sz="2000" b="1" dirty="0"/>
                <a:t>Conformal Mappings</a:t>
              </a:r>
              <a:endParaRPr lang="he-IL" sz="20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59870" y="364520"/>
            <a:ext cx="5555493" cy="3227197"/>
            <a:chOff x="4277828" y="455357"/>
            <a:chExt cx="5555493" cy="322719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0" y="908217"/>
              <a:ext cx="4968690" cy="2358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4277828" y="671790"/>
              <a:ext cx="5555493" cy="2861017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43734" y="3313222"/>
              <a:ext cx="2749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Sorkine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and Alexa 2007]</a:t>
              </a:r>
              <a:endParaRPr lang="he-IL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87959" y="455357"/>
              <a:ext cx="279275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2000" b="1" dirty="0"/>
                <a:t>As-Rigid-As-Possible</a:t>
              </a:r>
              <a:endParaRPr lang="he-IL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51980" y="3717040"/>
            <a:ext cx="5555493" cy="3100146"/>
            <a:chOff x="4283977" y="3750689"/>
            <a:chExt cx="5555493" cy="3100146"/>
          </a:xfrm>
        </p:grpSpPr>
        <p:pic>
          <p:nvPicPr>
            <p:cNvPr id="4" name="Picture 2" descr="http://www.wisdom.weizmann.ac.il/~ylipman/index_files/2012_bounded_distorti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963" y="4182749"/>
              <a:ext cx="3761520" cy="2344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4283977" y="3961153"/>
              <a:ext cx="5555493" cy="2740582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38420" y="6481503"/>
              <a:ext cx="16466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Lipman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2012]</a:t>
              </a:r>
              <a:endParaRPr lang="he-IL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54271" y="3750689"/>
              <a:ext cx="360066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b="1" dirty="0"/>
                <a:t>Bounded </a:t>
              </a:r>
              <a:r>
                <a:rPr lang="en-US" sz="2000" b="1" dirty="0"/>
                <a:t>Distortion</a:t>
              </a:r>
              <a:r>
                <a:rPr lang="en-US" b="1" dirty="0"/>
                <a:t> </a:t>
              </a:r>
              <a:r>
                <a:rPr lang="en-US" b="1" dirty="0" smtClean="0"/>
                <a:t>Mappings</a:t>
              </a:r>
              <a:endParaRPr lang="he-IL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50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6"/>
    </mc:Choice>
    <mc:Fallback xmlns="">
      <p:transition spd="slow" advTm="4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Non-Rigid 3D ICP</a:t>
            </a:r>
            <a:endParaRPr lang="he-IL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48" y="4092224"/>
            <a:ext cx="1396210" cy="2257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57" y="1390422"/>
            <a:ext cx="2270242" cy="232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40">
        <p:fade/>
      </p:transition>
    </mc:Choice>
    <mc:Fallback xmlns="">
      <p:transition spd="med" advTm="14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19462 -0.2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0642 0.169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0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a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100" y="1106534"/>
            <a:ext cx="10920670" cy="57514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Non-Rigid 3D ICP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300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/>
    </mc:Choice>
    <mc:Fallback xmlns=""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07" objId="5"/>
        <p14:playEvt time="6060" objId="5"/>
        <p14:stopEvt time="10454" objId="5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Rotations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0" y="1566829"/>
            <a:ext cx="9144000" cy="116529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413686" y="1412720"/>
            <a:ext cx="7241060" cy="1252152"/>
          </a:xfrm>
          <a:custGeom>
            <a:avLst/>
            <a:gdLst>
              <a:gd name="connsiteX0" fmla="*/ 0 w 7241060"/>
              <a:gd name="connsiteY0" fmla="*/ 1243914 h 1252152"/>
              <a:gd name="connsiteX1" fmla="*/ 0 w 7241060"/>
              <a:gd name="connsiteY1" fmla="*/ 1062681 h 1252152"/>
              <a:gd name="connsiteX2" fmla="*/ 140044 w 7241060"/>
              <a:gd name="connsiteY2" fmla="*/ 807308 h 1252152"/>
              <a:gd name="connsiteX3" fmla="*/ 181233 w 7241060"/>
              <a:gd name="connsiteY3" fmla="*/ 659027 h 1252152"/>
              <a:gd name="connsiteX4" fmla="*/ 247136 w 7241060"/>
              <a:gd name="connsiteY4" fmla="*/ 263611 h 1252152"/>
              <a:gd name="connsiteX5" fmla="*/ 5692346 w 7241060"/>
              <a:gd name="connsiteY5" fmla="*/ 0 h 1252152"/>
              <a:gd name="connsiteX6" fmla="*/ 7241060 w 7241060"/>
              <a:gd name="connsiteY6" fmla="*/ 189470 h 1252152"/>
              <a:gd name="connsiteX7" fmla="*/ 7241060 w 7241060"/>
              <a:gd name="connsiteY7" fmla="*/ 634314 h 1252152"/>
              <a:gd name="connsiteX8" fmla="*/ 7241060 w 7241060"/>
              <a:gd name="connsiteY8" fmla="*/ 922638 h 1252152"/>
              <a:gd name="connsiteX9" fmla="*/ 7076303 w 7241060"/>
              <a:gd name="connsiteY9" fmla="*/ 1029730 h 1252152"/>
              <a:gd name="connsiteX10" fmla="*/ 7142206 w 7241060"/>
              <a:gd name="connsiteY10" fmla="*/ 1252152 h 1252152"/>
              <a:gd name="connsiteX11" fmla="*/ 0 w 7241060"/>
              <a:gd name="connsiteY11" fmla="*/ 1243914 h 125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1060" h="1252152">
                <a:moveTo>
                  <a:pt x="0" y="1243914"/>
                </a:moveTo>
                <a:lnTo>
                  <a:pt x="0" y="1062681"/>
                </a:lnTo>
                <a:lnTo>
                  <a:pt x="140044" y="807308"/>
                </a:lnTo>
                <a:lnTo>
                  <a:pt x="181233" y="659027"/>
                </a:lnTo>
                <a:lnTo>
                  <a:pt x="247136" y="263611"/>
                </a:lnTo>
                <a:lnTo>
                  <a:pt x="5692346" y="0"/>
                </a:lnTo>
                <a:lnTo>
                  <a:pt x="7241060" y="189470"/>
                </a:lnTo>
                <a:lnTo>
                  <a:pt x="7241060" y="634314"/>
                </a:lnTo>
                <a:lnTo>
                  <a:pt x="7241060" y="922638"/>
                </a:lnTo>
                <a:lnTo>
                  <a:pt x="7076303" y="1029730"/>
                </a:lnTo>
                <a:lnTo>
                  <a:pt x="7142206" y="1252152"/>
                </a:lnTo>
                <a:lnTo>
                  <a:pt x="0" y="12439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879970" y="2924930"/>
            <a:ext cx="3744520" cy="3744520"/>
            <a:chOff x="4355970" y="2924930"/>
            <a:chExt cx="3744520" cy="3744520"/>
          </a:xfrm>
        </p:grpSpPr>
        <p:sp>
          <p:nvSpPr>
            <p:cNvPr id="7" name="Oval 6"/>
            <p:cNvSpPr/>
            <p:nvPr/>
          </p:nvSpPr>
          <p:spPr>
            <a:xfrm>
              <a:off x="4355970" y="4293120"/>
              <a:ext cx="3744520" cy="10081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355970" y="2924930"/>
              <a:ext cx="3744520" cy="3744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6110888" y="3876107"/>
            <a:ext cx="2581275" cy="1172144"/>
          </a:xfrm>
          <a:custGeom>
            <a:avLst/>
            <a:gdLst>
              <a:gd name="connsiteX0" fmla="*/ 0 w 2581275"/>
              <a:gd name="connsiteY0" fmla="*/ 1171575 h 1171575"/>
              <a:gd name="connsiteX1" fmla="*/ 2581275 w 2581275"/>
              <a:gd name="connsiteY1" fmla="*/ 0 h 1171575"/>
              <a:gd name="connsiteX0" fmla="*/ 0 w 2581275"/>
              <a:gd name="connsiteY0" fmla="*/ 1172311 h 1172311"/>
              <a:gd name="connsiteX1" fmla="*/ 2581275 w 2581275"/>
              <a:gd name="connsiteY1" fmla="*/ 736 h 1172311"/>
              <a:gd name="connsiteX0" fmla="*/ 0 w 2581275"/>
              <a:gd name="connsiteY0" fmla="*/ 1173299 h 1173299"/>
              <a:gd name="connsiteX1" fmla="*/ 2581275 w 2581275"/>
              <a:gd name="connsiteY1" fmla="*/ 1724 h 1173299"/>
              <a:gd name="connsiteX0" fmla="*/ 0 w 2581275"/>
              <a:gd name="connsiteY0" fmla="*/ 1172144 h 1172144"/>
              <a:gd name="connsiteX1" fmla="*/ 2581275 w 2581275"/>
              <a:gd name="connsiteY1" fmla="*/ 569 h 117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81275" h="1172144">
                <a:moveTo>
                  <a:pt x="0" y="1172144"/>
                </a:moveTo>
                <a:cubicBezTo>
                  <a:pt x="174625" y="1029269"/>
                  <a:pt x="958850" y="-28006"/>
                  <a:pt x="2581275" y="569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9" name="Group 18"/>
          <p:cNvGrpSpPr/>
          <p:nvPr/>
        </p:nvGrpSpPr>
        <p:grpSpPr>
          <a:xfrm>
            <a:off x="8541775" y="2400300"/>
            <a:ext cx="1488050" cy="1511812"/>
            <a:chOff x="7017775" y="2400300"/>
            <a:chExt cx="1488050" cy="1511812"/>
          </a:xfrm>
        </p:grpSpPr>
        <p:sp>
          <p:nvSpPr>
            <p:cNvPr id="15" name="Freeform 14"/>
            <p:cNvSpPr/>
            <p:nvPr/>
          </p:nvSpPr>
          <p:spPr>
            <a:xfrm>
              <a:off x="7017775" y="2400300"/>
              <a:ext cx="1488050" cy="1495425"/>
            </a:xfrm>
            <a:custGeom>
              <a:avLst/>
              <a:gdLst>
                <a:gd name="connsiteX0" fmla="*/ 3162300 w 3162300"/>
                <a:gd name="connsiteY0" fmla="*/ 0 h 1457325"/>
                <a:gd name="connsiteX1" fmla="*/ 1704975 w 3162300"/>
                <a:gd name="connsiteY1" fmla="*/ 1066800 h 1457325"/>
                <a:gd name="connsiteX2" fmla="*/ 0 w 3162300"/>
                <a:gd name="connsiteY2" fmla="*/ 1457325 h 1457325"/>
                <a:gd name="connsiteX0" fmla="*/ 1488050 w 1488050"/>
                <a:gd name="connsiteY0" fmla="*/ 0 h 1495425"/>
                <a:gd name="connsiteX1" fmla="*/ 30725 w 1488050"/>
                <a:gd name="connsiteY1" fmla="*/ 1066800 h 1495425"/>
                <a:gd name="connsiteX2" fmla="*/ 211700 w 1488050"/>
                <a:gd name="connsiteY2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8050" h="1495425">
                  <a:moveTo>
                    <a:pt x="1488050" y="0"/>
                  </a:moveTo>
                  <a:cubicBezTo>
                    <a:pt x="1022912" y="411956"/>
                    <a:pt x="243450" y="817563"/>
                    <a:pt x="30725" y="1066800"/>
                  </a:cubicBezTo>
                  <a:cubicBezTo>
                    <a:pt x="-182000" y="1316037"/>
                    <a:pt x="800662" y="1421606"/>
                    <a:pt x="211700" y="1495425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Oval 11"/>
            <p:cNvSpPr/>
            <p:nvPr/>
          </p:nvSpPr>
          <p:spPr>
            <a:xfrm>
              <a:off x="7168160" y="384010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76450" y="2171704"/>
            <a:ext cx="4077870" cy="2912555"/>
            <a:chOff x="552450" y="2171701"/>
            <a:chExt cx="4077870" cy="2912555"/>
          </a:xfrm>
        </p:grpSpPr>
        <p:sp>
          <p:nvSpPr>
            <p:cNvPr id="13" name="Freeform 12"/>
            <p:cNvSpPr/>
            <p:nvPr/>
          </p:nvSpPr>
          <p:spPr>
            <a:xfrm>
              <a:off x="552450" y="2171701"/>
              <a:ext cx="4029075" cy="2876550"/>
            </a:xfrm>
            <a:custGeom>
              <a:avLst/>
              <a:gdLst>
                <a:gd name="connsiteX0" fmla="*/ 0 w 2152650"/>
                <a:gd name="connsiteY0" fmla="*/ 0 h 2867025"/>
                <a:gd name="connsiteX1" fmla="*/ 600075 w 2152650"/>
                <a:gd name="connsiteY1" fmla="*/ 1952625 h 2867025"/>
                <a:gd name="connsiteX2" fmla="*/ 2152650 w 2152650"/>
                <a:gd name="connsiteY2" fmla="*/ 2867025 h 2867025"/>
                <a:gd name="connsiteX0" fmla="*/ 0 w 3159778"/>
                <a:gd name="connsiteY0" fmla="*/ 0 h 2867025"/>
                <a:gd name="connsiteX1" fmla="*/ 3114675 w 3159778"/>
                <a:gd name="connsiteY1" fmla="*/ 1362075 h 2867025"/>
                <a:gd name="connsiteX2" fmla="*/ 2152650 w 3159778"/>
                <a:gd name="connsiteY2" fmla="*/ 2867025 h 2867025"/>
                <a:gd name="connsiteX0" fmla="*/ 0 w 4029075"/>
                <a:gd name="connsiteY0" fmla="*/ 0 h 2876550"/>
                <a:gd name="connsiteX1" fmla="*/ 3114675 w 4029075"/>
                <a:gd name="connsiteY1" fmla="*/ 1362075 h 2876550"/>
                <a:gd name="connsiteX2" fmla="*/ 4029075 w 4029075"/>
                <a:gd name="connsiteY2" fmla="*/ 2876550 h 2876550"/>
                <a:gd name="connsiteX0" fmla="*/ 0 w 4029075"/>
                <a:gd name="connsiteY0" fmla="*/ 0 h 2876550"/>
                <a:gd name="connsiteX1" fmla="*/ 3238500 w 4029075"/>
                <a:gd name="connsiteY1" fmla="*/ 1819275 h 2876550"/>
                <a:gd name="connsiteX2" fmla="*/ 4029075 w 4029075"/>
                <a:gd name="connsiteY2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9075" h="2876550">
                  <a:moveTo>
                    <a:pt x="0" y="0"/>
                  </a:moveTo>
                  <a:cubicBezTo>
                    <a:pt x="120650" y="737394"/>
                    <a:pt x="2566988" y="1339850"/>
                    <a:pt x="3238500" y="1819275"/>
                  </a:cubicBezTo>
                  <a:cubicBezTo>
                    <a:pt x="3910012" y="2298700"/>
                    <a:pt x="3432175" y="2658268"/>
                    <a:pt x="4029075" y="2876550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Oval 10"/>
            <p:cNvSpPr/>
            <p:nvPr/>
          </p:nvSpPr>
          <p:spPr>
            <a:xfrm>
              <a:off x="4558310" y="5012246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651230" y="4587280"/>
                <a:ext cx="85158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230" y="4587280"/>
                <a:ext cx="85158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2855550" y="1988800"/>
            <a:ext cx="6480900" cy="21603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0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7"/>
    </mc:Choice>
    <mc:Fallback xmlns="">
      <p:transition spd="slow" advTm="3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/>
      <p:bldP spid="3" grpId="0" animBg="1"/>
      <p:bldP spid="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2040326" y="4501751"/>
            <a:ext cx="2831504" cy="1087551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Rounded Rectangle 22"/>
          <p:cNvSpPr/>
          <p:nvPr/>
        </p:nvSpPr>
        <p:spPr>
          <a:xfrm>
            <a:off x="2838750" y="5065498"/>
            <a:ext cx="1917062" cy="432060"/>
          </a:xfrm>
          <a:prstGeom prst="roundRect">
            <a:avLst/>
          </a:prstGeom>
          <a:solidFill>
            <a:srgbClr val="AED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Rotations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0" y="1566829"/>
            <a:ext cx="9144000" cy="116529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879970" y="2924930"/>
            <a:ext cx="3744520" cy="3744520"/>
            <a:chOff x="4355970" y="2924930"/>
            <a:chExt cx="3744520" cy="3744520"/>
          </a:xfrm>
        </p:grpSpPr>
        <p:sp>
          <p:nvSpPr>
            <p:cNvPr id="7" name="Oval 6"/>
            <p:cNvSpPr/>
            <p:nvPr/>
          </p:nvSpPr>
          <p:spPr>
            <a:xfrm>
              <a:off x="4355970" y="4293120"/>
              <a:ext cx="3744520" cy="10081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355970" y="2924930"/>
              <a:ext cx="3744520" cy="3744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6110888" y="3876107"/>
            <a:ext cx="2581275" cy="1172144"/>
          </a:xfrm>
          <a:custGeom>
            <a:avLst/>
            <a:gdLst>
              <a:gd name="connsiteX0" fmla="*/ 0 w 2581275"/>
              <a:gd name="connsiteY0" fmla="*/ 1171575 h 1171575"/>
              <a:gd name="connsiteX1" fmla="*/ 2581275 w 2581275"/>
              <a:gd name="connsiteY1" fmla="*/ 0 h 1171575"/>
              <a:gd name="connsiteX0" fmla="*/ 0 w 2581275"/>
              <a:gd name="connsiteY0" fmla="*/ 1172311 h 1172311"/>
              <a:gd name="connsiteX1" fmla="*/ 2581275 w 2581275"/>
              <a:gd name="connsiteY1" fmla="*/ 736 h 1172311"/>
              <a:gd name="connsiteX0" fmla="*/ 0 w 2581275"/>
              <a:gd name="connsiteY0" fmla="*/ 1173299 h 1173299"/>
              <a:gd name="connsiteX1" fmla="*/ 2581275 w 2581275"/>
              <a:gd name="connsiteY1" fmla="*/ 1724 h 1173299"/>
              <a:gd name="connsiteX0" fmla="*/ 0 w 2581275"/>
              <a:gd name="connsiteY0" fmla="*/ 1172144 h 1172144"/>
              <a:gd name="connsiteX1" fmla="*/ 2581275 w 2581275"/>
              <a:gd name="connsiteY1" fmla="*/ 569 h 117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81275" h="1172144">
                <a:moveTo>
                  <a:pt x="0" y="1172144"/>
                </a:moveTo>
                <a:cubicBezTo>
                  <a:pt x="174625" y="1029269"/>
                  <a:pt x="958850" y="-28006"/>
                  <a:pt x="2581275" y="569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9" name="Group 18"/>
          <p:cNvGrpSpPr/>
          <p:nvPr/>
        </p:nvGrpSpPr>
        <p:grpSpPr>
          <a:xfrm>
            <a:off x="8541775" y="2400300"/>
            <a:ext cx="1488050" cy="1511812"/>
            <a:chOff x="7017775" y="2400300"/>
            <a:chExt cx="1488050" cy="1511812"/>
          </a:xfrm>
        </p:grpSpPr>
        <p:sp>
          <p:nvSpPr>
            <p:cNvPr id="15" name="Freeform 14"/>
            <p:cNvSpPr/>
            <p:nvPr/>
          </p:nvSpPr>
          <p:spPr>
            <a:xfrm>
              <a:off x="7017775" y="2400300"/>
              <a:ext cx="1488050" cy="1495425"/>
            </a:xfrm>
            <a:custGeom>
              <a:avLst/>
              <a:gdLst>
                <a:gd name="connsiteX0" fmla="*/ 3162300 w 3162300"/>
                <a:gd name="connsiteY0" fmla="*/ 0 h 1457325"/>
                <a:gd name="connsiteX1" fmla="*/ 1704975 w 3162300"/>
                <a:gd name="connsiteY1" fmla="*/ 1066800 h 1457325"/>
                <a:gd name="connsiteX2" fmla="*/ 0 w 3162300"/>
                <a:gd name="connsiteY2" fmla="*/ 1457325 h 1457325"/>
                <a:gd name="connsiteX0" fmla="*/ 1488050 w 1488050"/>
                <a:gd name="connsiteY0" fmla="*/ 0 h 1495425"/>
                <a:gd name="connsiteX1" fmla="*/ 30725 w 1488050"/>
                <a:gd name="connsiteY1" fmla="*/ 1066800 h 1495425"/>
                <a:gd name="connsiteX2" fmla="*/ 211700 w 1488050"/>
                <a:gd name="connsiteY2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8050" h="1495425">
                  <a:moveTo>
                    <a:pt x="1488050" y="0"/>
                  </a:moveTo>
                  <a:cubicBezTo>
                    <a:pt x="1022912" y="411956"/>
                    <a:pt x="243450" y="817563"/>
                    <a:pt x="30725" y="1066800"/>
                  </a:cubicBezTo>
                  <a:cubicBezTo>
                    <a:pt x="-182000" y="1316037"/>
                    <a:pt x="800662" y="1421606"/>
                    <a:pt x="211700" y="1495425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Oval 11"/>
            <p:cNvSpPr/>
            <p:nvPr/>
          </p:nvSpPr>
          <p:spPr>
            <a:xfrm>
              <a:off x="7168160" y="3840102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76450" y="2171704"/>
            <a:ext cx="4077870" cy="2912555"/>
            <a:chOff x="552450" y="2171701"/>
            <a:chExt cx="4077870" cy="2912555"/>
          </a:xfrm>
        </p:grpSpPr>
        <p:sp>
          <p:nvSpPr>
            <p:cNvPr id="13" name="Freeform 12"/>
            <p:cNvSpPr/>
            <p:nvPr/>
          </p:nvSpPr>
          <p:spPr>
            <a:xfrm>
              <a:off x="552450" y="2171701"/>
              <a:ext cx="4029075" cy="2876550"/>
            </a:xfrm>
            <a:custGeom>
              <a:avLst/>
              <a:gdLst>
                <a:gd name="connsiteX0" fmla="*/ 0 w 2152650"/>
                <a:gd name="connsiteY0" fmla="*/ 0 h 2867025"/>
                <a:gd name="connsiteX1" fmla="*/ 600075 w 2152650"/>
                <a:gd name="connsiteY1" fmla="*/ 1952625 h 2867025"/>
                <a:gd name="connsiteX2" fmla="*/ 2152650 w 2152650"/>
                <a:gd name="connsiteY2" fmla="*/ 2867025 h 2867025"/>
                <a:gd name="connsiteX0" fmla="*/ 0 w 3159778"/>
                <a:gd name="connsiteY0" fmla="*/ 0 h 2867025"/>
                <a:gd name="connsiteX1" fmla="*/ 3114675 w 3159778"/>
                <a:gd name="connsiteY1" fmla="*/ 1362075 h 2867025"/>
                <a:gd name="connsiteX2" fmla="*/ 2152650 w 3159778"/>
                <a:gd name="connsiteY2" fmla="*/ 2867025 h 2867025"/>
                <a:gd name="connsiteX0" fmla="*/ 0 w 4029075"/>
                <a:gd name="connsiteY0" fmla="*/ 0 h 2876550"/>
                <a:gd name="connsiteX1" fmla="*/ 3114675 w 4029075"/>
                <a:gd name="connsiteY1" fmla="*/ 1362075 h 2876550"/>
                <a:gd name="connsiteX2" fmla="*/ 4029075 w 4029075"/>
                <a:gd name="connsiteY2" fmla="*/ 2876550 h 2876550"/>
                <a:gd name="connsiteX0" fmla="*/ 0 w 4029075"/>
                <a:gd name="connsiteY0" fmla="*/ 0 h 2876550"/>
                <a:gd name="connsiteX1" fmla="*/ 3238500 w 4029075"/>
                <a:gd name="connsiteY1" fmla="*/ 1819275 h 2876550"/>
                <a:gd name="connsiteX2" fmla="*/ 4029075 w 4029075"/>
                <a:gd name="connsiteY2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9075" h="2876550">
                  <a:moveTo>
                    <a:pt x="0" y="0"/>
                  </a:moveTo>
                  <a:cubicBezTo>
                    <a:pt x="120650" y="737394"/>
                    <a:pt x="2566988" y="1339850"/>
                    <a:pt x="3238500" y="1819275"/>
                  </a:cubicBezTo>
                  <a:cubicBezTo>
                    <a:pt x="3910012" y="2298700"/>
                    <a:pt x="3432175" y="2658268"/>
                    <a:pt x="4029075" y="2876550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Oval 10"/>
            <p:cNvSpPr/>
            <p:nvPr/>
          </p:nvSpPr>
          <p:spPr>
            <a:xfrm>
              <a:off x="4558310" y="5012246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300722"/>
                  </p:ext>
                </p:extLst>
              </p:nvPr>
            </p:nvGraphicFramePr>
            <p:xfrm>
              <a:off x="2132770" y="4555046"/>
              <a:ext cx="374452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110"/>
                    <a:gridCol w="2952410"/>
                  </a:tblGrid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            |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300722"/>
                  </p:ext>
                </p:extLst>
              </p:nvPr>
            </p:nvGraphicFramePr>
            <p:xfrm>
              <a:off x="608770" y="4555046"/>
              <a:ext cx="374452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110"/>
                    <a:gridCol w="2952410"/>
                  </a:tblGrid>
                  <a:tr h="45720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r="-373846" b="-103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6749" b="-103947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t="-101333" r="-373846" b="-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6749" t="-101333" b="-53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37" name="Group 36"/>
          <p:cNvGrpSpPr/>
          <p:nvPr/>
        </p:nvGrpSpPr>
        <p:grpSpPr>
          <a:xfrm>
            <a:off x="3160670" y="4652790"/>
            <a:ext cx="711987" cy="331620"/>
            <a:chOff x="1486655" y="5622997"/>
            <a:chExt cx="2581275" cy="1202273"/>
          </a:xfrm>
        </p:grpSpPr>
        <p:sp>
          <p:nvSpPr>
            <p:cNvPr id="31" name="Freeform 30"/>
            <p:cNvSpPr/>
            <p:nvPr/>
          </p:nvSpPr>
          <p:spPr>
            <a:xfrm>
              <a:off x="1486655" y="5653126"/>
              <a:ext cx="2581275" cy="1172144"/>
            </a:xfrm>
            <a:custGeom>
              <a:avLst/>
              <a:gdLst>
                <a:gd name="connsiteX0" fmla="*/ 0 w 2581275"/>
                <a:gd name="connsiteY0" fmla="*/ 1171575 h 1171575"/>
                <a:gd name="connsiteX1" fmla="*/ 2581275 w 2581275"/>
                <a:gd name="connsiteY1" fmla="*/ 0 h 1171575"/>
                <a:gd name="connsiteX0" fmla="*/ 0 w 2581275"/>
                <a:gd name="connsiteY0" fmla="*/ 1172311 h 1172311"/>
                <a:gd name="connsiteX1" fmla="*/ 2581275 w 2581275"/>
                <a:gd name="connsiteY1" fmla="*/ 736 h 1172311"/>
                <a:gd name="connsiteX0" fmla="*/ 0 w 2581275"/>
                <a:gd name="connsiteY0" fmla="*/ 1173299 h 1173299"/>
                <a:gd name="connsiteX1" fmla="*/ 2581275 w 2581275"/>
                <a:gd name="connsiteY1" fmla="*/ 1724 h 1173299"/>
                <a:gd name="connsiteX0" fmla="*/ 0 w 2581275"/>
                <a:gd name="connsiteY0" fmla="*/ 1172144 h 1172144"/>
                <a:gd name="connsiteX1" fmla="*/ 2581275 w 2581275"/>
                <a:gd name="connsiteY1" fmla="*/ 569 h 117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1275" h="1172144">
                  <a:moveTo>
                    <a:pt x="0" y="1172144"/>
                  </a:moveTo>
                  <a:cubicBezTo>
                    <a:pt x="174625" y="1029269"/>
                    <a:pt x="958850" y="-28006"/>
                    <a:pt x="2581275" y="569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Oval 31"/>
            <p:cNvSpPr/>
            <p:nvPr/>
          </p:nvSpPr>
          <p:spPr>
            <a:xfrm>
              <a:off x="1791504" y="6455511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Oval 32"/>
            <p:cNvSpPr/>
            <p:nvPr/>
          </p:nvSpPr>
          <p:spPr>
            <a:xfrm>
              <a:off x="2214584" y="6114317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Oval 33"/>
            <p:cNvSpPr/>
            <p:nvPr/>
          </p:nvSpPr>
          <p:spPr>
            <a:xfrm>
              <a:off x="2733198" y="5855009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Oval 34"/>
            <p:cNvSpPr/>
            <p:nvPr/>
          </p:nvSpPr>
          <p:spPr>
            <a:xfrm>
              <a:off x="3204046" y="5704884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6" name="Oval 35"/>
            <p:cNvSpPr/>
            <p:nvPr/>
          </p:nvSpPr>
          <p:spPr>
            <a:xfrm>
              <a:off x="3722661" y="5622997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651230" y="4587280"/>
                <a:ext cx="85158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230" y="4587280"/>
                <a:ext cx="85158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6397621" y="3805037"/>
            <a:ext cx="2061145" cy="952557"/>
            <a:chOff x="4873618" y="3805034"/>
            <a:chExt cx="2061145" cy="952557"/>
          </a:xfrm>
        </p:grpSpPr>
        <p:sp>
          <p:nvSpPr>
            <p:cNvPr id="26" name="Oval 25"/>
            <p:cNvSpPr/>
            <p:nvPr/>
          </p:nvSpPr>
          <p:spPr>
            <a:xfrm>
              <a:off x="4873618" y="4604776"/>
              <a:ext cx="152815" cy="1528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1" name="Oval 40"/>
            <p:cNvSpPr/>
            <p:nvPr/>
          </p:nvSpPr>
          <p:spPr>
            <a:xfrm>
              <a:off x="5291476" y="4286122"/>
              <a:ext cx="152815" cy="1528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2" name="Oval 41"/>
            <p:cNvSpPr/>
            <p:nvPr/>
          </p:nvSpPr>
          <p:spPr>
            <a:xfrm>
              <a:off x="5840252" y="4016575"/>
              <a:ext cx="152815" cy="1528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3" name="Oval 42"/>
            <p:cNvSpPr/>
            <p:nvPr/>
          </p:nvSpPr>
          <p:spPr>
            <a:xfrm>
              <a:off x="6331572" y="3873273"/>
              <a:ext cx="152815" cy="1528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4" name="Oval 43"/>
            <p:cNvSpPr/>
            <p:nvPr/>
          </p:nvSpPr>
          <p:spPr>
            <a:xfrm>
              <a:off x="6781948" y="3805034"/>
              <a:ext cx="152815" cy="15281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5" name="Oval 44"/>
          <p:cNvSpPr/>
          <p:nvPr/>
        </p:nvSpPr>
        <p:spPr>
          <a:xfrm>
            <a:off x="3719842" y="5176366"/>
            <a:ext cx="152815" cy="152815"/>
          </a:xfrm>
          <a:prstGeom prst="ellipse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8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8"/>
    </mc:Choice>
    <mc:Fallback xmlns="">
      <p:transition spd="slow" advTm="3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3" grpId="0" animBg="1"/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Rotations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01" y="2060810"/>
            <a:ext cx="2884187" cy="40378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66280" y="2420860"/>
            <a:ext cx="3744520" cy="3744520"/>
            <a:chOff x="4355970" y="2924930"/>
            <a:chExt cx="3744520" cy="3744520"/>
          </a:xfrm>
        </p:grpSpPr>
        <p:sp>
          <p:nvSpPr>
            <p:cNvPr id="8" name="Oval 7"/>
            <p:cNvSpPr/>
            <p:nvPr/>
          </p:nvSpPr>
          <p:spPr>
            <a:xfrm>
              <a:off x="4355970" y="4293120"/>
              <a:ext cx="3744520" cy="100814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355970" y="2924930"/>
              <a:ext cx="3744520" cy="37445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0" name="Oval 9"/>
          <p:cNvSpPr/>
          <p:nvPr/>
        </p:nvSpPr>
        <p:spPr>
          <a:xfrm>
            <a:off x="6744093" y="4509153"/>
            <a:ext cx="124815" cy="124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Oval 10"/>
          <p:cNvSpPr/>
          <p:nvPr/>
        </p:nvSpPr>
        <p:spPr>
          <a:xfrm>
            <a:off x="7896253" y="2893733"/>
            <a:ext cx="124815" cy="1248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Oval 11"/>
          <p:cNvSpPr/>
          <p:nvPr/>
        </p:nvSpPr>
        <p:spPr>
          <a:xfrm>
            <a:off x="9408463" y="3970750"/>
            <a:ext cx="124815" cy="1248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5" name="Group 14"/>
          <p:cNvGrpSpPr/>
          <p:nvPr/>
        </p:nvGrpSpPr>
        <p:grpSpPr>
          <a:xfrm>
            <a:off x="6797040" y="2956560"/>
            <a:ext cx="2674620" cy="1615440"/>
            <a:chOff x="5273040" y="2956560"/>
            <a:chExt cx="2674620" cy="1615440"/>
          </a:xfrm>
        </p:grpSpPr>
        <p:sp>
          <p:nvSpPr>
            <p:cNvPr id="3" name="Freeform 2"/>
            <p:cNvSpPr/>
            <p:nvPr/>
          </p:nvSpPr>
          <p:spPr>
            <a:xfrm>
              <a:off x="5273040" y="3649980"/>
              <a:ext cx="1226820" cy="922020"/>
            </a:xfrm>
            <a:custGeom>
              <a:avLst/>
              <a:gdLst>
                <a:gd name="connsiteX0" fmla="*/ 0 w 1226820"/>
                <a:gd name="connsiteY0" fmla="*/ 922020 h 922020"/>
                <a:gd name="connsiteX1" fmla="*/ 1226820 w 1226820"/>
                <a:gd name="connsiteY1" fmla="*/ 0 h 922020"/>
                <a:gd name="connsiteX0" fmla="*/ 0 w 1226820"/>
                <a:gd name="connsiteY0" fmla="*/ 922020 h 922020"/>
                <a:gd name="connsiteX1" fmla="*/ 1226820 w 1226820"/>
                <a:gd name="connsiteY1" fmla="*/ 0 h 922020"/>
                <a:gd name="connsiteX0" fmla="*/ 0 w 1226820"/>
                <a:gd name="connsiteY0" fmla="*/ 927863 h 927863"/>
                <a:gd name="connsiteX1" fmla="*/ 1226820 w 1226820"/>
                <a:gd name="connsiteY1" fmla="*/ 5843 h 927863"/>
                <a:gd name="connsiteX0" fmla="*/ 0 w 1226820"/>
                <a:gd name="connsiteY0" fmla="*/ 922020 h 922020"/>
                <a:gd name="connsiteX1" fmla="*/ 1226820 w 1226820"/>
                <a:gd name="connsiteY1" fmla="*/ 0 h 922020"/>
                <a:gd name="connsiteX0" fmla="*/ 0 w 1226820"/>
                <a:gd name="connsiteY0" fmla="*/ 922020 h 922020"/>
                <a:gd name="connsiteX1" fmla="*/ 1226820 w 1226820"/>
                <a:gd name="connsiteY1" fmla="*/ 0 h 92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6820" h="922020">
                  <a:moveTo>
                    <a:pt x="0" y="922020"/>
                  </a:moveTo>
                  <a:cubicBezTo>
                    <a:pt x="264160" y="401320"/>
                    <a:pt x="741680" y="78740"/>
                    <a:pt x="1226820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Freeform 3"/>
            <p:cNvSpPr/>
            <p:nvPr/>
          </p:nvSpPr>
          <p:spPr>
            <a:xfrm>
              <a:off x="6423660" y="2956560"/>
              <a:ext cx="106737" cy="685800"/>
            </a:xfrm>
            <a:custGeom>
              <a:avLst/>
              <a:gdLst>
                <a:gd name="connsiteX0" fmla="*/ 0 w 76200"/>
                <a:gd name="connsiteY0" fmla="*/ 0 h 685800"/>
                <a:gd name="connsiteX1" fmla="*/ 76200 w 76200"/>
                <a:gd name="connsiteY1" fmla="*/ 685800 h 685800"/>
                <a:gd name="connsiteX0" fmla="*/ 0 w 76200"/>
                <a:gd name="connsiteY0" fmla="*/ 0 h 685800"/>
                <a:gd name="connsiteX1" fmla="*/ 76200 w 76200"/>
                <a:gd name="connsiteY1" fmla="*/ 685800 h 685800"/>
                <a:gd name="connsiteX0" fmla="*/ 0 w 106737"/>
                <a:gd name="connsiteY0" fmla="*/ 0 h 685800"/>
                <a:gd name="connsiteX1" fmla="*/ 76200 w 106737"/>
                <a:gd name="connsiteY1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737" h="685800">
                  <a:moveTo>
                    <a:pt x="0" y="0"/>
                  </a:moveTo>
                  <a:cubicBezTo>
                    <a:pt x="109220" y="266700"/>
                    <a:pt x="134620" y="457200"/>
                    <a:pt x="76200" y="685800"/>
                  </a:cubicBezTo>
                </a:path>
              </a:pathLst>
            </a:cu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92240" y="3650896"/>
              <a:ext cx="1455420" cy="380083"/>
            </a:xfrm>
            <a:custGeom>
              <a:avLst/>
              <a:gdLst>
                <a:gd name="connsiteX0" fmla="*/ 1455420 w 1455420"/>
                <a:gd name="connsiteY0" fmla="*/ 373380 h 373380"/>
                <a:gd name="connsiteX1" fmla="*/ 0 w 1455420"/>
                <a:gd name="connsiteY1" fmla="*/ 0 h 373380"/>
                <a:gd name="connsiteX0" fmla="*/ 1455420 w 1455420"/>
                <a:gd name="connsiteY0" fmla="*/ 373380 h 373380"/>
                <a:gd name="connsiteX1" fmla="*/ 0 w 1455420"/>
                <a:gd name="connsiteY1" fmla="*/ 0 h 373380"/>
                <a:gd name="connsiteX0" fmla="*/ 1455420 w 1455420"/>
                <a:gd name="connsiteY0" fmla="*/ 380083 h 380083"/>
                <a:gd name="connsiteX1" fmla="*/ 0 w 1455420"/>
                <a:gd name="connsiteY1" fmla="*/ 6703 h 38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5420" h="380083">
                  <a:moveTo>
                    <a:pt x="1455420" y="380083"/>
                  </a:moveTo>
                  <a:cubicBezTo>
                    <a:pt x="1038860" y="133703"/>
                    <a:pt x="492760" y="-36477"/>
                    <a:pt x="0" y="6703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Oval 12"/>
            <p:cNvSpPr/>
            <p:nvPr/>
          </p:nvSpPr>
          <p:spPr>
            <a:xfrm>
              <a:off x="6434657" y="3577824"/>
              <a:ext cx="124815" cy="1248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68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7"/>
    </mc:Choice>
    <mc:Fallback xmlns="">
      <p:transition spd="slow" advTm="1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Rotations</a:t>
            </a:r>
            <a:endParaRPr lang="he-I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352" y="2058429"/>
            <a:ext cx="9125051" cy="40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9115"/>
      </p:ext>
    </p:extLst>
  </p:cSld>
  <p:clrMapOvr>
    <a:masterClrMapping/>
  </p:clrMapOvr>
  <p:transition spd="slow" advTm="1316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Rotations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610" y="1441928"/>
            <a:ext cx="5616780" cy="5451581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613" y="1442646"/>
            <a:ext cx="1122891" cy="104124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610" y="5766179"/>
            <a:ext cx="1075124" cy="1128048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557" y="5889009"/>
            <a:ext cx="1163835" cy="1003776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504" y="1442649"/>
            <a:ext cx="1006886" cy="9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85">
        <p:fade/>
      </p:transition>
    </mc:Choice>
    <mc:Fallback xmlns="">
      <p:transition spd="med" advTm="25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Method for optimizing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Based on SDP</a:t>
            </a:r>
          </a:p>
          <a:p>
            <a:r>
              <a:rPr lang="en-US" dirty="0" smtClean="0"/>
              <a:t>Optimal </a:t>
            </a:r>
            <a:r>
              <a:rPr lang="en-US" dirty="0"/>
              <a:t>in the convex regime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Main limitation: </a:t>
            </a:r>
            <a:r>
              <a:rPr lang="en-US" dirty="0"/>
              <a:t>time complexity</a:t>
            </a:r>
            <a:endParaRPr lang="he-IL" dirty="0"/>
          </a:p>
        </p:txBody>
      </p:sp>
      <p:sp>
        <p:nvSpPr>
          <p:cNvPr id="5" name="Rounded Rectangle 4"/>
          <p:cNvSpPr/>
          <p:nvPr/>
        </p:nvSpPr>
        <p:spPr>
          <a:xfrm>
            <a:off x="2255890" y="2120278"/>
            <a:ext cx="6000410" cy="130872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7433686"/>
                  </p:ext>
                </p:extLst>
              </p:nvPr>
            </p:nvGraphicFramePr>
            <p:xfrm>
              <a:off x="2423490" y="2132820"/>
              <a:ext cx="604884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4010"/>
                    <a:gridCol w="4784830"/>
                  </a:tblGrid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limLow>
                                  <m:limLow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ℝ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lim>
                                </m:limLow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>
                                    <a:solidFill>
                                      <a:schemeClr val="tx1"/>
                                    </a:solidFill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7433686"/>
                  </p:ext>
                </p:extLst>
              </p:nvPr>
            </p:nvGraphicFramePr>
            <p:xfrm>
              <a:off x="2423490" y="2132820"/>
              <a:ext cx="604884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4010"/>
                    <a:gridCol w="4784830"/>
                  </a:tblGrid>
                  <a:tr h="648272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r="-377404" b="-80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6497" b="-8037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24419" r="-377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6497" t="-12441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894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2"/>
    </mc:Choice>
    <mc:Fallback xmlns="">
      <p:transition spd="slow" advTm="5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57755"/>
            <a:ext cx="10464800" cy="1927225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25579"/>
            <a:ext cx="9144000" cy="2699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270" y="365693"/>
            <a:ext cx="45837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dirty="0" smtClean="0"/>
              <a:t>Funded by: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 smtClean="0"/>
              <a:t>European </a:t>
            </a:r>
            <a:r>
              <a:rPr lang="en-US" sz="1600" dirty="0"/>
              <a:t>Research </a:t>
            </a:r>
            <a:r>
              <a:rPr lang="en-US" sz="1600" dirty="0" smtClean="0"/>
              <a:t>Council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 smtClean="0"/>
              <a:t>U.S</a:t>
            </a:r>
            <a:r>
              <a:rPr lang="en-US" sz="1600" dirty="0"/>
              <a:t>.-Israel Binational Science </a:t>
            </a:r>
            <a:r>
              <a:rPr lang="en-US" sz="1600" dirty="0" smtClean="0"/>
              <a:t>Foundation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 smtClean="0"/>
              <a:t>Israel </a:t>
            </a:r>
            <a:r>
              <a:rPr lang="en-US" sz="1600" dirty="0"/>
              <a:t>Science </a:t>
            </a:r>
            <a:r>
              <a:rPr lang="en-US" sz="1600" dirty="0" smtClean="0"/>
              <a:t>Foundation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452910" y="6119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/>
              <a:t>I-CORE program of the Israel PBC and ISF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/>
              <a:t>Israeli Ministry of Science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/>
              <a:t>Citigroup Foundation.</a:t>
            </a:r>
          </a:p>
        </p:txBody>
      </p:sp>
    </p:spTree>
    <p:extLst>
      <p:ext uri="{BB962C8B-B14F-4D97-AF65-F5344CB8AC3E}">
        <p14:creationId xmlns:p14="http://schemas.microsoft.com/office/powerpoint/2010/main" val="17791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66">
        <p:fade/>
      </p:transition>
    </mc:Choice>
    <mc:Fallback xmlns="">
      <p:transition spd="med" advTm="48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59370" y="3981500"/>
            <a:ext cx="8785220" cy="2520350"/>
            <a:chOff x="457200" y="3717040"/>
            <a:chExt cx="8229600" cy="2376330"/>
          </a:xfrm>
        </p:grpSpPr>
        <p:sp>
          <p:nvSpPr>
            <p:cNvPr id="21" name="Rounded Rectangle 20"/>
            <p:cNvSpPr/>
            <p:nvPr/>
          </p:nvSpPr>
          <p:spPr>
            <a:xfrm>
              <a:off x="457200" y="3717040"/>
              <a:ext cx="8229600" cy="2376330"/>
            </a:xfrm>
            <a:prstGeom prst="roundRect">
              <a:avLst>
                <a:gd name="adj" fmla="val 1163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57200" y="3717040"/>
              <a:ext cx="8229600" cy="40737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This Work</a:t>
              </a:r>
              <a:endParaRPr lang="he-IL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47410" y="1720640"/>
            <a:ext cx="8497180" cy="4876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100" dirty="0"/>
          </a:p>
          <a:p>
            <a:r>
              <a:rPr lang="en-US" dirty="0" smtClean="0"/>
              <a:t>Optimization of </a:t>
            </a:r>
            <a:r>
              <a:rPr lang="en-US" dirty="0" smtClean="0">
                <a:solidFill>
                  <a:srgbClr val="7030A0"/>
                </a:solidFill>
              </a:rPr>
              <a:t>linear transformations = </a:t>
            </a:r>
            <a:r>
              <a:rPr lang="en-US" b="1" dirty="0" smtClean="0">
                <a:solidFill>
                  <a:srgbClr val="7030A0"/>
                </a:solidFill>
              </a:rPr>
              <a:t>Matrices</a:t>
            </a:r>
          </a:p>
          <a:p>
            <a:r>
              <a:rPr lang="en-US" dirty="0" smtClean="0"/>
              <a:t>Explicitly involving </a:t>
            </a:r>
            <a:r>
              <a:rPr lang="en-US" b="1" dirty="0" smtClean="0">
                <a:solidFill>
                  <a:srgbClr val="7030A0"/>
                </a:solidFill>
              </a:rPr>
              <a:t>singular values</a:t>
            </a:r>
          </a:p>
          <a:p>
            <a:pPr lvl="1"/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Energies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38374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introdu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460" y="1199645"/>
            <a:ext cx="2088290" cy="25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70" y="1648269"/>
            <a:ext cx="4456573" cy="211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http://www.wisdom.weizmann.ac.il/~ylipman/index_files/2012_bounded_distor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11" y="1606937"/>
            <a:ext cx="3456477" cy="21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180" y="1029090"/>
            <a:ext cx="11521600" cy="273801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Perspective</a:t>
            </a:r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3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8"/>
    </mc:Choice>
    <mc:Fallback xmlns="">
      <p:transition spd="slow" advTm="25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 rot="16200000">
            <a:off x="3687493" y="2723802"/>
            <a:ext cx="504070" cy="1728241"/>
          </a:xfrm>
          <a:prstGeom prst="wedgeRectCallout">
            <a:avLst>
              <a:gd name="adj1" fmla="val -93406"/>
              <a:gd name="adj2" fmla="val 11201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Rectangular Callout 1"/>
          <p:cNvSpPr/>
          <p:nvPr/>
        </p:nvSpPr>
        <p:spPr>
          <a:xfrm rot="16200000">
            <a:off x="3687493" y="2135303"/>
            <a:ext cx="504070" cy="1728241"/>
          </a:xfrm>
          <a:prstGeom prst="wedgeRectCallout">
            <a:avLst>
              <a:gd name="adj1" fmla="val 101855"/>
              <a:gd name="adj2" fmla="val 112018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Matrix Optimization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he-IL" dirty="0" smtClean="0"/>
                  <a:t>	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he-IL" dirty="0"/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m:rPr>
                              <m:nor/>
                            </m:rPr>
                            <a:rPr lang="en-US" dirty="0"/>
                            <m:t>  </m:t>
                          </m:r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he-IL" dirty="0"/>
                            <m:t> 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he-IL" dirty="0"/>
                            <m:t> </m:t>
                          </m:r>
                        </m:e>
                      </m:mr>
                    </m:m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909919" y="2319757"/>
            <a:ext cx="1890014" cy="4493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Energy</a:t>
            </a:r>
            <a:endParaRPr lang="he-IL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71693" y="2888613"/>
                <a:ext cx="161122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he-I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693" y="2888613"/>
                <a:ext cx="1611229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909919" y="3892742"/>
            <a:ext cx="1890014" cy="4493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Constraints</a:t>
            </a:r>
            <a:endParaRPr lang="he-I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43703" y="4365130"/>
                <a:ext cx="1645332" cy="168584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algn="l" rtl="0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algn="l" rtl="0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703" y="4365130"/>
                <a:ext cx="1645332" cy="1685846"/>
              </a:xfrm>
              <a:prstGeom prst="rect">
                <a:avLst/>
              </a:prstGeom>
              <a:blipFill rotWithShape="0">
                <a:blip r:embed="rId6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51230" y="3915350"/>
            <a:ext cx="3373728" cy="1796946"/>
            <a:chOff x="-84343" y="3915350"/>
            <a:chExt cx="3373728" cy="17969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84343" y="5250631"/>
                  <a:ext cx="2386807" cy="46166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1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4343" y="5250631"/>
                  <a:ext cx="2386807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Freeform 7"/>
            <p:cNvSpPr/>
            <p:nvPr/>
          </p:nvSpPr>
          <p:spPr>
            <a:xfrm>
              <a:off x="2374985" y="3915350"/>
              <a:ext cx="914400" cy="1558776"/>
            </a:xfrm>
            <a:custGeom>
              <a:avLst/>
              <a:gdLst>
                <a:gd name="connsiteX0" fmla="*/ 0 w 914400"/>
                <a:gd name="connsiteY0" fmla="*/ 1558776 h 1558776"/>
                <a:gd name="connsiteX1" fmla="*/ 748704 w 914400"/>
                <a:gd name="connsiteY1" fmla="*/ 938948 h 1558776"/>
                <a:gd name="connsiteX2" fmla="*/ 914400 w 914400"/>
                <a:gd name="connsiteY2" fmla="*/ 0 h 1558776"/>
                <a:gd name="connsiteX0" fmla="*/ 0 w 914400"/>
                <a:gd name="connsiteY0" fmla="*/ 1558776 h 1558776"/>
                <a:gd name="connsiteX1" fmla="*/ 748704 w 914400"/>
                <a:gd name="connsiteY1" fmla="*/ 938948 h 1558776"/>
                <a:gd name="connsiteX2" fmla="*/ 914400 w 914400"/>
                <a:gd name="connsiteY2" fmla="*/ 0 h 15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1558776">
                  <a:moveTo>
                    <a:pt x="0" y="1558776"/>
                  </a:moveTo>
                  <a:cubicBezTo>
                    <a:pt x="359521" y="1544456"/>
                    <a:pt x="596304" y="1198744"/>
                    <a:pt x="748704" y="938948"/>
                  </a:cubicBezTo>
                  <a:cubicBezTo>
                    <a:pt x="901104" y="679152"/>
                    <a:pt x="907752" y="339576"/>
                    <a:pt x="914400" y="0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prstDash val="dash"/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e-IL"/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87" y="2461483"/>
            <a:ext cx="2750020" cy="130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8562886" y="4297008"/>
            <a:ext cx="2230207" cy="572192"/>
            <a:chOff x="8173363" y="4462780"/>
            <a:chExt cx="2230207" cy="572192"/>
          </a:xfrm>
        </p:grpSpPr>
        <p:sp>
          <p:nvSpPr>
            <p:cNvPr id="5" name="Oval 4"/>
            <p:cNvSpPr/>
            <p:nvPr/>
          </p:nvSpPr>
          <p:spPr>
            <a:xfrm>
              <a:off x="8340008" y="4566680"/>
              <a:ext cx="72010" cy="720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Oval 14"/>
            <p:cNvSpPr/>
            <p:nvPr/>
          </p:nvSpPr>
          <p:spPr>
            <a:xfrm>
              <a:off x="10176263" y="4694738"/>
              <a:ext cx="72010" cy="720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8173363" y="4546077"/>
                  <a:ext cx="3792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3363" y="4546077"/>
                  <a:ext cx="37920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0020966" y="4665640"/>
                  <a:ext cx="3826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20966" y="4665640"/>
                  <a:ext cx="382604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reeform 17"/>
            <p:cNvSpPr/>
            <p:nvPr/>
          </p:nvSpPr>
          <p:spPr>
            <a:xfrm>
              <a:off x="8445487" y="4462780"/>
              <a:ext cx="1709225" cy="228796"/>
            </a:xfrm>
            <a:custGeom>
              <a:avLst/>
              <a:gdLst>
                <a:gd name="connsiteX0" fmla="*/ 0 w 1702191"/>
                <a:gd name="connsiteY0" fmla="*/ 108557 h 214065"/>
                <a:gd name="connsiteX1" fmla="*/ 1012874 w 1702191"/>
                <a:gd name="connsiteY1" fmla="*/ 3049 h 214065"/>
                <a:gd name="connsiteX2" fmla="*/ 1702191 w 1702191"/>
                <a:gd name="connsiteY2" fmla="*/ 214065 h 214065"/>
                <a:gd name="connsiteX0" fmla="*/ 0 w 1709225"/>
                <a:gd name="connsiteY0" fmla="*/ 109221 h 228796"/>
                <a:gd name="connsiteX1" fmla="*/ 1012874 w 1709225"/>
                <a:gd name="connsiteY1" fmla="*/ 3713 h 228796"/>
                <a:gd name="connsiteX2" fmla="*/ 1709225 w 1709225"/>
                <a:gd name="connsiteY2" fmla="*/ 228796 h 22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225" h="228796">
                  <a:moveTo>
                    <a:pt x="0" y="109221"/>
                  </a:moveTo>
                  <a:cubicBezTo>
                    <a:pt x="364588" y="47674"/>
                    <a:pt x="728003" y="-16216"/>
                    <a:pt x="1012874" y="3713"/>
                  </a:cubicBezTo>
                  <a:cubicBezTo>
                    <a:pt x="1297745" y="23642"/>
                    <a:pt x="1506415" y="132080"/>
                    <a:pt x="1709225" y="228796"/>
                  </a:cubicBez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12021" y="4972477"/>
            <a:ext cx="3050871" cy="987550"/>
            <a:chOff x="8412021" y="4972477"/>
            <a:chExt cx="3050871" cy="9875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12021" y="5499712"/>
              <a:ext cx="990678" cy="46031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347194" flipH="1">
              <a:off x="10472214" y="4972477"/>
              <a:ext cx="990678" cy="460315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9439422" y="5416062"/>
              <a:ext cx="1005840" cy="274320"/>
            </a:xfrm>
            <a:custGeom>
              <a:avLst/>
              <a:gdLst>
                <a:gd name="connsiteX0" fmla="*/ 0 w 1005840"/>
                <a:gd name="connsiteY0" fmla="*/ 274320 h 274320"/>
                <a:gd name="connsiteX1" fmla="*/ 429064 w 1005840"/>
                <a:gd name="connsiteY1" fmla="*/ 211015 h 274320"/>
                <a:gd name="connsiteX2" fmla="*/ 1005840 w 1005840"/>
                <a:gd name="connsiteY2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840" h="274320">
                  <a:moveTo>
                    <a:pt x="0" y="274320"/>
                  </a:moveTo>
                  <a:cubicBezTo>
                    <a:pt x="130712" y="265527"/>
                    <a:pt x="261424" y="256735"/>
                    <a:pt x="429064" y="211015"/>
                  </a:cubicBezTo>
                  <a:cubicBezTo>
                    <a:pt x="596704" y="165295"/>
                    <a:pt x="801272" y="82647"/>
                    <a:pt x="1005840" y="0"/>
                  </a:cubicBez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46455" y="5681230"/>
            <a:ext cx="1916333" cy="788330"/>
            <a:chOff x="9446455" y="5681230"/>
            <a:chExt cx="1916333" cy="78833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962116">
              <a:off x="10372110" y="6009245"/>
              <a:ext cx="990678" cy="460315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9446455" y="5681230"/>
              <a:ext cx="1216856" cy="346776"/>
            </a:xfrm>
            <a:custGeom>
              <a:avLst/>
              <a:gdLst>
                <a:gd name="connsiteX0" fmla="*/ 0 w 1216856"/>
                <a:gd name="connsiteY0" fmla="*/ 2118 h 346776"/>
                <a:gd name="connsiteX1" fmla="*/ 548640 w 1216856"/>
                <a:gd name="connsiteY1" fmla="*/ 51355 h 346776"/>
                <a:gd name="connsiteX2" fmla="*/ 1216856 w 1216856"/>
                <a:gd name="connsiteY2" fmla="*/ 346776 h 34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6856" h="346776">
                  <a:moveTo>
                    <a:pt x="0" y="2118"/>
                  </a:moveTo>
                  <a:cubicBezTo>
                    <a:pt x="172915" y="-1985"/>
                    <a:pt x="345831" y="-6088"/>
                    <a:pt x="548640" y="51355"/>
                  </a:cubicBezTo>
                  <a:cubicBezTo>
                    <a:pt x="751449" y="108798"/>
                    <a:pt x="984152" y="227787"/>
                    <a:pt x="1216856" y="346776"/>
                  </a:cubicBezTo>
                </a:path>
              </a:pathLst>
            </a:cu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41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9"/>
    </mc:Choice>
    <mc:Fallback xmlns="">
      <p:transition spd="slow" advTm="4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11" grpId="0"/>
      <p:bldP spid="11" grpId="1"/>
      <p:bldP spid="12" grpId="0" animBg="1"/>
      <p:bldP spid="13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Matrix Optimization</a:t>
            </a:r>
            <a:endParaRPr lang="he-IL" dirty="0"/>
          </a:p>
        </p:txBody>
      </p:sp>
      <p:sp>
        <p:nvSpPr>
          <p:cNvPr id="49" name="Rectangle 48"/>
          <p:cNvSpPr/>
          <p:nvPr/>
        </p:nvSpPr>
        <p:spPr>
          <a:xfrm>
            <a:off x="1775400" y="1916790"/>
            <a:ext cx="8609586" cy="4104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50" name="Group 49"/>
          <p:cNvGrpSpPr/>
          <p:nvPr/>
        </p:nvGrpSpPr>
        <p:grpSpPr>
          <a:xfrm>
            <a:off x="1991429" y="2060810"/>
            <a:ext cx="8109029" cy="3674554"/>
            <a:chOff x="107380" y="2348850"/>
            <a:chExt cx="9015680" cy="408539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1" r="23389"/>
            <a:stretch/>
          </p:blipFill>
          <p:spPr>
            <a:xfrm>
              <a:off x="5139177" y="2378107"/>
              <a:ext cx="3983883" cy="405614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6" r="22850"/>
            <a:stretch/>
          </p:blipFill>
          <p:spPr>
            <a:xfrm>
              <a:off x="107380" y="2348850"/>
              <a:ext cx="4107376" cy="405614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3051847" y="2548020"/>
            <a:ext cx="4383270" cy="1222834"/>
            <a:chOff x="1347155" y="3039285"/>
            <a:chExt cx="4873351" cy="1359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2698245" y="3039285"/>
                  <a:ext cx="3522261" cy="5132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245" y="3039285"/>
                  <a:ext cx="3522261" cy="5132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Freeform 54"/>
            <p:cNvSpPr/>
            <p:nvPr/>
          </p:nvSpPr>
          <p:spPr>
            <a:xfrm>
              <a:off x="1347155" y="3623823"/>
              <a:ext cx="4637136" cy="775017"/>
            </a:xfrm>
            <a:custGeom>
              <a:avLst/>
              <a:gdLst>
                <a:gd name="connsiteX0" fmla="*/ 0 w 4952488"/>
                <a:gd name="connsiteY0" fmla="*/ 705857 h 705857"/>
                <a:gd name="connsiteX1" fmla="*/ 2430217 w 4952488"/>
                <a:gd name="connsiteY1" fmla="*/ 112 h 705857"/>
                <a:gd name="connsiteX2" fmla="*/ 4952488 w 4952488"/>
                <a:gd name="connsiteY2" fmla="*/ 662899 h 705857"/>
                <a:gd name="connsiteX0" fmla="*/ 0 w 4864152"/>
                <a:gd name="connsiteY0" fmla="*/ 705811 h 913138"/>
                <a:gd name="connsiteX1" fmla="*/ 2430217 w 4864152"/>
                <a:gd name="connsiteY1" fmla="*/ 66 h 913138"/>
                <a:gd name="connsiteX2" fmla="*/ 4864152 w 4864152"/>
                <a:gd name="connsiteY2" fmla="*/ 913138 h 913138"/>
                <a:gd name="connsiteX0" fmla="*/ 0 w 4864152"/>
                <a:gd name="connsiteY0" fmla="*/ 587385 h 794712"/>
                <a:gd name="connsiteX1" fmla="*/ 2785546 w 4864152"/>
                <a:gd name="connsiteY1" fmla="*/ 83 h 794712"/>
                <a:gd name="connsiteX2" fmla="*/ 4864152 w 4864152"/>
                <a:gd name="connsiteY2" fmla="*/ 794712 h 794712"/>
                <a:gd name="connsiteX0" fmla="*/ 0 w 4864152"/>
                <a:gd name="connsiteY0" fmla="*/ 587423 h 794750"/>
                <a:gd name="connsiteX1" fmla="*/ 2785546 w 4864152"/>
                <a:gd name="connsiteY1" fmla="*/ 121 h 794750"/>
                <a:gd name="connsiteX2" fmla="*/ 4864152 w 4864152"/>
                <a:gd name="connsiteY2" fmla="*/ 794750 h 794750"/>
                <a:gd name="connsiteX0" fmla="*/ 0 w 4864152"/>
                <a:gd name="connsiteY0" fmla="*/ 587423 h 794750"/>
                <a:gd name="connsiteX1" fmla="*/ 2676974 w 4864152"/>
                <a:gd name="connsiteY1" fmla="*/ 121 h 794750"/>
                <a:gd name="connsiteX2" fmla="*/ 4864152 w 4864152"/>
                <a:gd name="connsiteY2" fmla="*/ 794750 h 794750"/>
                <a:gd name="connsiteX0" fmla="*/ 0 w 4864152"/>
                <a:gd name="connsiteY0" fmla="*/ 567692 h 775019"/>
                <a:gd name="connsiteX1" fmla="*/ 2489439 w 4864152"/>
                <a:gd name="connsiteY1" fmla="*/ 130 h 775019"/>
                <a:gd name="connsiteX2" fmla="*/ 4864152 w 4864152"/>
                <a:gd name="connsiteY2" fmla="*/ 775019 h 775019"/>
                <a:gd name="connsiteX0" fmla="*/ 0 w 4725968"/>
                <a:gd name="connsiteY0" fmla="*/ 597303 h 775019"/>
                <a:gd name="connsiteX1" fmla="*/ 2351255 w 4725968"/>
                <a:gd name="connsiteY1" fmla="*/ 130 h 775019"/>
                <a:gd name="connsiteX2" fmla="*/ 4725968 w 4725968"/>
                <a:gd name="connsiteY2" fmla="*/ 775019 h 775019"/>
                <a:gd name="connsiteX0" fmla="*/ 0 w 4637136"/>
                <a:gd name="connsiteY0" fmla="*/ 597303 h 775019"/>
                <a:gd name="connsiteX1" fmla="*/ 2351255 w 4637136"/>
                <a:gd name="connsiteY1" fmla="*/ 130 h 775019"/>
                <a:gd name="connsiteX2" fmla="*/ 4637136 w 4637136"/>
                <a:gd name="connsiteY2" fmla="*/ 775019 h 77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37136" h="775019">
                  <a:moveTo>
                    <a:pt x="0" y="597303"/>
                  </a:moveTo>
                  <a:cubicBezTo>
                    <a:pt x="802401" y="248010"/>
                    <a:pt x="1525840" y="7290"/>
                    <a:pt x="2351255" y="130"/>
                  </a:cubicBezTo>
                  <a:cubicBezTo>
                    <a:pt x="3176670" y="-7030"/>
                    <a:pt x="3887411" y="282121"/>
                    <a:pt x="4637136" y="775019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82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479">
        <p:fade/>
      </p:transition>
    </mc:Choice>
    <mc:Fallback xmlns="">
      <p:transition spd="med" advTm="47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 rot="16200000">
            <a:off x="4605869" y="2723802"/>
            <a:ext cx="504070" cy="1728241"/>
          </a:xfrm>
          <a:prstGeom prst="wedgeRectCallout">
            <a:avLst>
              <a:gd name="adj1" fmla="val -105735"/>
              <a:gd name="adj2" fmla="val 22965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Rectangular Callout 1"/>
          <p:cNvSpPr/>
          <p:nvPr/>
        </p:nvSpPr>
        <p:spPr>
          <a:xfrm rot="16200000">
            <a:off x="4605869" y="2135303"/>
            <a:ext cx="504070" cy="1728241"/>
          </a:xfrm>
          <a:prstGeom prst="wedgeRectCallout">
            <a:avLst>
              <a:gd name="adj1" fmla="val 89526"/>
              <a:gd name="adj2" fmla="val 22811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Singular Values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he-IL" dirty="0" smtClean="0"/>
                  <a:t>		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he-IL" dirty="0"/>
                            <m:t> 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m:rPr>
                              <m:nor/>
                            </m:rPr>
                            <a:rPr lang="en-US" dirty="0"/>
                            <m:t>  </m:t>
                          </m:r>
                        </m:e>
                      </m:mr>
                      <m:m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he-IL" dirty="0"/>
                            <m:t> 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m:rPr>
                              <m:nor/>
                            </m:rPr>
                            <a:rPr lang="he-IL" dirty="0"/>
                            <m:t> </m:t>
                          </m:r>
                        </m:e>
                      </m:mr>
                    </m:m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/>
                  <a:t>Directly optimize singular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he-IL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72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814626" y="2319757"/>
            <a:ext cx="1890014" cy="4493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Energy</a:t>
            </a:r>
            <a:endParaRPr lang="he-IL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626" y="3892742"/>
            <a:ext cx="1890014" cy="4493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Constraints</a:t>
            </a:r>
            <a:endParaRPr lang="he-IL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637075" y="2437561"/>
            <a:ext cx="3543727" cy="2718908"/>
            <a:chOff x="2596589" y="2345098"/>
            <a:chExt cx="3543727" cy="2718908"/>
          </a:xfrm>
        </p:grpSpPr>
        <p:sp>
          <p:nvSpPr>
            <p:cNvPr id="28" name="Freeform 27"/>
            <p:cNvSpPr/>
            <p:nvPr/>
          </p:nvSpPr>
          <p:spPr>
            <a:xfrm>
              <a:off x="2689362" y="3782943"/>
              <a:ext cx="3231462" cy="1281063"/>
            </a:xfrm>
            <a:custGeom>
              <a:avLst/>
              <a:gdLst>
                <a:gd name="connsiteX0" fmla="*/ 627018 w 2134117"/>
                <a:gd name="connsiteY0" fmla="*/ 1567543 h 1567543"/>
                <a:gd name="connsiteX1" fmla="*/ 2124892 w 2134117"/>
                <a:gd name="connsiteY1" fmla="*/ 714103 h 1567543"/>
                <a:gd name="connsiteX2" fmla="*/ 0 w 2134117"/>
                <a:gd name="connsiteY2" fmla="*/ 0 h 1567543"/>
                <a:gd name="connsiteX3" fmla="*/ 0 w 2134117"/>
                <a:gd name="connsiteY3" fmla="*/ 0 h 1567543"/>
                <a:gd name="connsiteX0" fmla="*/ 627018 w 2142738"/>
                <a:gd name="connsiteY0" fmla="*/ 1567543 h 1567543"/>
                <a:gd name="connsiteX1" fmla="*/ 2133601 w 2142738"/>
                <a:gd name="connsiteY1" fmla="*/ 557349 h 1567543"/>
                <a:gd name="connsiteX2" fmla="*/ 0 w 2142738"/>
                <a:gd name="connsiteY2" fmla="*/ 0 h 1567543"/>
                <a:gd name="connsiteX3" fmla="*/ 0 w 2142738"/>
                <a:gd name="connsiteY3" fmla="*/ 0 h 1567543"/>
                <a:gd name="connsiteX0" fmla="*/ 627018 w 2137969"/>
                <a:gd name="connsiteY0" fmla="*/ 1567543 h 1567543"/>
                <a:gd name="connsiteX1" fmla="*/ 2133601 w 2137969"/>
                <a:gd name="connsiteY1" fmla="*/ 557349 h 1567543"/>
                <a:gd name="connsiteX2" fmla="*/ 0 w 2137969"/>
                <a:gd name="connsiteY2" fmla="*/ 0 h 1567543"/>
                <a:gd name="connsiteX3" fmla="*/ 0 w 2137969"/>
                <a:gd name="connsiteY3" fmla="*/ 0 h 1567543"/>
                <a:gd name="connsiteX0" fmla="*/ 627018 w 2137969"/>
                <a:gd name="connsiteY0" fmla="*/ 1597719 h 1597719"/>
                <a:gd name="connsiteX1" fmla="*/ 2133601 w 2137969"/>
                <a:gd name="connsiteY1" fmla="*/ 587525 h 1597719"/>
                <a:gd name="connsiteX2" fmla="*/ 0 w 2137969"/>
                <a:gd name="connsiteY2" fmla="*/ 30176 h 1597719"/>
                <a:gd name="connsiteX3" fmla="*/ 0 w 2137969"/>
                <a:gd name="connsiteY3" fmla="*/ 30176 h 1597719"/>
                <a:gd name="connsiteX0" fmla="*/ 627018 w 2139072"/>
                <a:gd name="connsiteY0" fmla="*/ 1597719 h 1597719"/>
                <a:gd name="connsiteX1" fmla="*/ 2133601 w 2139072"/>
                <a:gd name="connsiteY1" fmla="*/ 587525 h 1597719"/>
                <a:gd name="connsiteX2" fmla="*/ 0 w 2139072"/>
                <a:gd name="connsiteY2" fmla="*/ 30176 h 1597719"/>
                <a:gd name="connsiteX3" fmla="*/ 0 w 2139072"/>
                <a:gd name="connsiteY3" fmla="*/ 30176 h 1597719"/>
                <a:gd name="connsiteX0" fmla="*/ 962298 w 2474352"/>
                <a:gd name="connsiteY0" fmla="*/ 1597719 h 1597719"/>
                <a:gd name="connsiteX1" fmla="*/ 2468881 w 2474352"/>
                <a:gd name="connsiteY1" fmla="*/ 587525 h 1597719"/>
                <a:gd name="connsiteX2" fmla="*/ 335280 w 2474352"/>
                <a:gd name="connsiteY2" fmla="*/ 30176 h 1597719"/>
                <a:gd name="connsiteX3" fmla="*/ 0 w 2474352"/>
                <a:gd name="connsiteY3" fmla="*/ 845516 h 1597719"/>
                <a:gd name="connsiteX0" fmla="*/ 962298 w 2470827"/>
                <a:gd name="connsiteY0" fmla="*/ 1023290 h 1023290"/>
                <a:gd name="connsiteX1" fmla="*/ 2468881 w 2470827"/>
                <a:gd name="connsiteY1" fmla="*/ 13096 h 1023290"/>
                <a:gd name="connsiteX2" fmla="*/ 723900 w 2470827"/>
                <a:gd name="connsiteY2" fmla="*/ 438727 h 1023290"/>
                <a:gd name="connsiteX3" fmla="*/ 0 w 2470827"/>
                <a:gd name="connsiteY3" fmla="*/ 271087 h 1023290"/>
                <a:gd name="connsiteX0" fmla="*/ 962298 w 2492022"/>
                <a:gd name="connsiteY0" fmla="*/ 1038426 h 1038426"/>
                <a:gd name="connsiteX1" fmla="*/ 2468881 w 2492022"/>
                <a:gd name="connsiteY1" fmla="*/ 28232 h 1038426"/>
                <a:gd name="connsiteX2" fmla="*/ 0 w 2492022"/>
                <a:gd name="connsiteY2" fmla="*/ 286223 h 1038426"/>
                <a:gd name="connsiteX0" fmla="*/ 2112918 w 3698467"/>
                <a:gd name="connsiteY0" fmla="*/ 1070794 h 1070794"/>
                <a:gd name="connsiteX1" fmla="*/ 3619501 w 3698467"/>
                <a:gd name="connsiteY1" fmla="*/ 60600 h 1070794"/>
                <a:gd name="connsiteX2" fmla="*/ 0 w 3698467"/>
                <a:gd name="connsiteY2" fmla="*/ 143331 h 1070794"/>
                <a:gd name="connsiteX0" fmla="*/ 2112918 w 2577593"/>
                <a:gd name="connsiteY0" fmla="*/ 932277 h 932277"/>
                <a:gd name="connsiteX1" fmla="*/ 1927861 w 2577593"/>
                <a:gd name="connsiteY1" fmla="*/ 516443 h 932277"/>
                <a:gd name="connsiteX2" fmla="*/ 0 w 2577593"/>
                <a:gd name="connsiteY2" fmla="*/ 4814 h 932277"/>
                <a:gd name="connsiteX0" fmla="*/ 2112918 w 2577593"/>
                <a:gd name="connsiteY0" fmla="*/ 927463 h 927463"/>
                <a:gd name="connsiteX1" fmla="*/ 1927861 w 2577593"/>
                <a:gd name="connsiteY1" fmla="*/ 511629 h 927463"/>
                <a:gd name="connsiteX2" fmla="*/ 0 w 2577593"/>
                <a:gd name="connsiteY2" fmla="*/ 0 h 927463"/>
                <a:gd name="connsiteX0" fmla="*/ 2067198 w 2530053"/>
                <a:gd name="connsiteY0" fmla="*/ 1049383 h 1049383"/>
                <a:gd name="connsiteX1" fmla="*/ 1882141 w 2530053"/>
                <a:gd name="connsiteY1" fmla="*/ 633549 h 1049383"/>
                <a:gd name="connsiteX2" fmla="*/ 0 w 2530053"/>
                <a:gd name="connsiteY2" fmla="*/ 0 h 1049383"/>
                <a:gd name="connsiteX0" fmla="*/ 2067198 w 2536555"/>
                <a:gd name="connsiteY0" fmla="*/ 1049383 h 1049383"/>
                <a:gd name="connsiteX1" fmla="*/ 1905001 w 2536555"/>
                <a:gd name="connsiteY1" fmla="*/ 473529 h 1049383"/>
                <a:gd name="connsiteX2" fmla="*/ 0 w 2536555"/>
                <a:gd name="connsiteY2" fmla="*/ 0 h 1049383"/>
                <a:gd name="connsiteX0" fmla="*/ 2067198 w 2545953"/>
                <a:gd name="connsiteY0" fmla="*/ 1049383 h 1049383"/>
                <a:gd name="connsiteX1" fmla="*/ 1905001 w 2545953"/>
                <a:gd name="connsiteY1" fmla="*/ 473529 h 1049383"/>
                <a:gd name="connsiteX2" fmla="*/ 0 w 2545953"/>
                <a:gd name="connsiteY2" fmla="*/ 0 h 1049383"/>
                <a:gd name="connsiteX0" fmla="*/ 2036718 w 2504841"/>
                <a:gd name="connsiteY0" fmla="*/ 1102723 h 1102723"/>
                <a:gd name="connsiteX1" fmla="*/ 1874521 w 2504841"/>
                <a:gd name="connsiteY1" fmla="*/ 526869 h 1102723"/>
                <a:gd name="connsiteX2" fmla="*/ 0 w 2504841"/>
                <a:gd name="connsiteY2" fmla="*/ 0 h 1102723"/>
                <a:gd name="connsiteX0" fmla="*/ 2036718 w 2541999"/>
                <a:gd name="connsiteY0" fmla="*/ 1102723 h 1102723"/>
                <a:gd name="connsiteX1" fmla="*/ 1874521 w 2541999"/>
                <a:gd name="connsiteY1" fmla="*/ 526869 h 1102723"/>
                <a:gd name="connsiteX2" fmla="*/ 0 w 2541999"/>
                <a:gd name="connsiteY2" fmla="*/ 0 h 1102723"/>
                <a:gd name="connsiteX0" fmla="*/ 2088804 w 2579644"/>
                <a:gd name="connsiteY0" fmla="*/ 1067999 h 1067999"/>
                <a:gd name="connsiteX1" fmla="*/ 1874521 w 2579644"/>
                <a:gd name="connsiteY1" fmla="*/ 526869 h 1067999"/>
                <a:gd name="connsiteX2" fmla="*/ 0 w 2579644"/>
                <a:gd name="connsiteY2" fmla="*/ 0 h 1067999"/>
                <a:gd name="connsiteX0" fmla="*/ 2088804 w 2561647"/>
                <a:gd name="connsiteY0" fmla="*/ 1067999 h 1067999"/>
                <a:gd name="connsiteX1" fmla="*/ 1874521 w 2561647"/>
                <a:gd name="connsiteY1" fmla="*/ 526869 h 1067999"/>
                <a:gd name="connsiteX2" fmla="*/ 0 w 2561647"/>
                <a:gd name="connsiteY2" fmla="*/ 0 h 1067999"/>
                <a:gd name="connsiteX0" fmla="*/ 2088804 w 2595182"/>
                <a:gd name="connsiteY0" fmla="*/ 1067999 h 1067999"/>
                <a:gd name="connsiteX1" fmla="*/ 1874521 w 2595182"/>
                <a:gd name="connsiteY1" fmla="*/ 526869 h 1067999"/>
                <a:gd name="connsiteX2" fmla="*/ 0 w 2595182"/>
                <a:gd name="connsiteY2" fmla="*/ 0 h 1067999"/>
                <a:gd name="connsiteX0" fmla="*/ 2088804 w 2595182"/>
                <a:gd name="connsiteY0" fmla="*/ 1067999 h 1067999"/>
                <a:gd name="connsiteX1" fmla="*/ 1874521 w 2595182"/>
                <a:gd name="connsiteY1" fmla="*/ 526869 h 1067999"/>
                <a:gd name="connsiteX2" fmla="*/ 0 w 2595182"/>
                <a:gd name="connsiteY2" fmla="*/ 0 h 1067999"/>
                <a:gd name="connsiteX0" fmla="*/ 2727996 w 3234374"/>
                <a:gd name="connsiteY0" fmla="*/ 1281063 h 1281063"/>
                <a:gd name="connsiteX1" fmla="*/ 2513713 w 3234374"/>
                <a:gd name="connsiteY1" fmla="*/ 739933 h 1281063"/>
                <a:gd name="connsiteX2" fmla="*/ 0 w 3234374"/>
                <a:gd name="connsiteY2" fmla="*/ 0 h 1281063"/>
                <a:gd name="connsiteX0" fmla="*/ 2727996 w 3231462"/>
                <a:gd name="connsiteY0" fmla="*/ 1281063 h 1281063"/>
                <a:gd name="connsiteX1" fmla="*/ 2513713 w 3231462"/>
                <a:gd name="connsiteY1" fmla="*/ 739933 h 1281063"/>
                <a:gd name="connsiteX2" fmla="*/ 0 w 3231462"/>
                <a:gd name="connsiteY2" fmla="*/ 0 h 1281063"/>
                <a:gd name="connsiteX0" fmla="*/ 2727996 w 3231462"/>
                <a:gd name="connsiteY0" fmla="*/ 1281063 h 1281063"/>
                <a:gd name="connsiteX1" fmla="*/ 2513713 w 3231462"/>
                <a:gd name="connsiteY1" fmla="*/ 739933 h 1281063"/>
                <a:gd name="connsiteX2" fmla="*/ 0 w 3231462"/>
                <a:gd name="connsiteY2" fmla="*/ 0 h 128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1462" h="1281063">
                  <a:moveTo>
                    <a:pt x="2727996" y="1281063"/>
                  </a:moveTo>
                  <a:cubicBezTo>
                    <a:pt x="3746665" y="1045642"/>
                    <a:pt x="2980487" y="848485"/>
                    <a:pt x="2513713" y="739933"/>
                  </a:cubicBezTo>
                  <a:cubicBezTo>
                    <a:pt x="2046939" y="631381"/>
                    <a:pt x="3810" y="578712"/>
                    <a:pt x="0" y="0"/>
                  </a:cubicBezTo>
                </a:path>
              </a:pathLst>
            </a:custGeom>
            <a:noFill/>
            <a:ln>
              <a:solidFill>
                <a:srgbClr val="7030A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596589" y="2345098"/>
              <a:ext cx="3543727" cy="2713119"/>
            </a:xfrm>
            <a:custGeom>
              <a:avLst/>
              <a:gdLst>
                <a:gd name="connsiteX0" fmla="*/ 627018 w 2134117"/>
                <a:gd name="connsiteY0" fmla="*/ 1567543 h 1567543"/>
                <a:gd name="connsiteX1" fmla="*/ 2124892 w 2134117"/>
                <a:gd name="connsiteY1" fmla="*/ 714103 h 1567543"/>
                <a:gd name="connsiteX2" fmla="*/ 0 w 2134117"/>
                <a:gd name="connsiteY2" fmla="*/ 0 h 1567543"/>
                <a:gd name="connsiteX3" fmla="*/ 0 w 2134117"/>
                <a:gd name="connsiteY3" fmla="*/ 0 h 1567543"/>
                <a:gd name="connsiteX0" fmla="*/ 627018 w 2142738"/>
                <a:gd name="connsiteY0" fmla="*/ 1567543 h 1567543"/>
                <a:gd name="connsiteX1" fmla="*/ 2133601 w 2142738"/>
                <a:gd name="connsiteY1" fmla="*/ 557349 h 1567543"/>
                <a:gd name="connsiteX2" fmla="*/ 0 w 2142738"/>
                <a:gd name="connsiteY2" fmla="*/ 0 h 1567543"/>
                <a:gd name="connsiteX3" fmla="*/ 0 w 2142738"/>
                <a:gd name="connsiteY3" fmla="*/ 0 h 1567543"/>
                <a:gd name="connsiteX0" fmla="*/ 627018 w 2137969"/>
                <a:gd name="connsiteY0" fmla="*/ 1567543 h 1567543"/>
                <a:gd name="connsiteX1" fmla="*/ 2133601 w 2137969"/>
                <a:gd name="connsiteY1" fmla="*/ 557349 h 1567543"/>
                <a:gd name="connsiteX2" fmla="*/ 0 w 2137969"/>
                <a:gd name="connsiteY2" fmla="*/ 0 h 1567543"/>
                <a:gd name="connsiteX3" fmla="*/ 0 w 2137969"/>
                <a:gd name="connsiteY3" fmla="*/ 0 h 1567543"/>
                <a:gd name="connsiteX0" fmla="*/ 627018 w 2137969"/>
                <a:gd name="connsiteY0" fmla="*/ 1597719 h 1597719"/>
                <a:gd name="connsiteX1" fmla="*/ 2133601 w 2137969"/>
                <a:gd name="connsiteY1" fmla="*/ 587525 h 1597719"/>
                <a:gd name="connsiteX2" fmla="*/ 0 w 2137969"/>
                <a:gd name="connsiteY2" fmla="*/ 30176 h 1597719"/>
                <a:gd name="connsiteX3" fmla="*/ 0 w 2137969"/>
                <a:gd name="connsiteY3" fmla="*/ 30176 h 1597719"/>
                <a:gd name="connsiteX0" fmla="*/ 627018 w 2139072"/>
                <a:gd name="connsiteY0" fmla="*/ 1597719 h 1597719"/>
                <a:gd name="connsiteX1" fmla="*/ 2133601 w 2139072"/>
                <a:gd name="connsiteY1" fmla="*/ 587525 h 1597719"/>
                <a:gd name="connsiteX2" fmla="*/ 0 w 2139072"/>
                <a:gd name="connsiteY2" fmla="*/ 30176 h 1597719"/>
                <a:gd name="connsiteX3" fmla="*/ 0 w 2139072"/>
                <a:gd name="connsiteY3" fmla="*/ 30176 h 1597719"/>
                <a:gd name="connsiteX0" fmla="*/ 962298 w 2474352"/>
                <a:gd name="connsiteY0" fmla="*/ 1597719 h 1597719"/>
                <a:gd name="connsiteX1" fmla="*/ 2468881 w 2474352"/>
                <a:gd name="connsiteY1" fmla="*/ 587525 h 1597719"/>
                <a:gd name="connsiteX2" fmla="*/ 335280 w 2474352"/>
                <a:gd name="connsiteY2" fmla="*/ 30176 h 1597719"/>
                <a:gd name="connsiteX3" fmla="*/ 0 w 2474352"/>
                <a:gd name="connsiteY3" fmla="*/ 845516 h 1597719"/>
                <a:gd name="connsiteX0" fmla="*/ 962298 w 2470827"/>
                <a:gd name="connsiteY0" fmla="*/ 1023290 h 1023290"/>
                <a:gd name="connsiteX1" fmla="*/ 2468881 w 2470827"/>
                <a:gd name="connsiteY1" fmla="*/ 13096 h 1023290"/>
                <a:gd name="connsiteX2" fmla="*/ 723900 w 2470827"/>
                <a:gd name="connsiteY2" fmla="*/ 438727 h 1023290"/>
                <a:gd name="connsiteX3" fmla="*/ 0 w 2470827"/>
                <a:gd name="connsiteY3" fmla="*/ 271087 h 1023290"/>
                <a:gd name="connsiteX0" fmla="*/ 962298 w 2492022"/>
                <a:gd name="connsiteY0" fmla="*/ 1038426 h 1038426"/>
                <a:gd name="connsiteX1" fmla="*/ 2468881 w 2492022"/>
                <a:gd name="connsiteY1" fmla="*/ 28232 h 1038426"/>
                <a:gd name="connsiteX2" fmla="*/ 0 w 2492022"/>
                <a:gd name="connsiteY2" fmla="*/ 286223 h 1038426"/>
                <a:gd name="connsiteX0" fmla="*/ 2112918 w 3698467"/>
                <a:gd name="connsiteY0" fmla="*/ 1070794 h 1070794"/>
                <a:gd name="connsiteX1" fmla="*/ 3619501 w 3698467"/>
                <a:gd name="connsiteY1" fmla="*/ 60600 h 1070794"/>
                <a:gd name="connsiteX2" fmla="*/ 0 w 3698467"/>
                <a:gd name="connsiteY2" fmla="*/ 143331 h 1070794"/>
                <a:gd name="connsiteX0" fmla="*/ 2112918 w 2577593"/>
                <a:gd name="connsiteY0" fmla="*/ 932277 h 932277"/>
                <a:gd name="connsiteX1" fmla="*/ 1927861 w 2577593"/>
                <a:gd name="connsiteY1" fmla="*/ 516443 h 932277"/>
                <a:gd name="connsiteX2" fmla="*/ 0 w 2577593"/>
                <a:gd name="connsiteY2" fmla="*/ 4814 h 932277"/>
                <a:gd name="connsiteX0" fmla="*/ 2112918 w 2577593"/>
                <a:gd name="connsiteY0" fmla="*/ 927463 h 927463"/>
                <a:gd name="connsiteX1" fmla="*/ 1927861 w 2577593"/>
                <a:gd name="connsiteY1" fmla="*/ 511629 h 927463"/>
                <a:gd name="connsiteX2" fmla="*/ 0 w 2577593"/>
                <a:gd name="connsiteY2" fmla="*/ 0 h 927463"/>
                <a:gd name="connsiteX0" fmla="*/ 2067198 w 2530053"/>
                <a:gd name="connsiteY0" fmla="*/ 1049383 h 1049383"/>
                <a:gd name="connsiteX1" fmla="*/ 1882141 w 2530053"/>
                <a:gd name="connsiteY1" fmla="*/ 633549 h 1049383"/>
                <a:gd name="connsiteX2" fmla="*/ 0 w 2530053"/>
                <a:gd name="connsiteY2" fmla="*/ 0 h 1049383"/>
                <a:gd name="connsiteX0" fmla="*/ 2067198 w 2536555"/>
                <a:gd name="connsiteY0" fmla="*/ 1049383 h 1049383"/>
                <a:gd name="connsiteX1" fmla="*/ 1905001 w 2536555"/>
                <a:gd name="connsiteY1" fmla="*/ 473529 h 1049383"/>
                <a:gd name="connsiteX2" fmla="*/ 0 w 2536555"/>
                <a:gd name="connsiteY2" fmla="*/ 0 h 1049383"/>
                <a:gd name="connsiteX0" fmla="*/ 2067198 w 2545953"/>
                <a:gd name="connsiteY0" fmla="*/ 1049383 h 1049383"/>
                <a:gd name="connsiteX1" fmla="*/ 1905001 w 2545953"/>
                <a:gd name="connsiteY1" fmla="*/ 473529 h 1049383"/>
                <a:gd name="connsiteX2" fmla="*/ 0 w 2545953"/>
                <a:gd name="connsiteY2" fmla="*/ 0 h 1049383"/>
                <a:gd name="connsiteX0" fmla="*/ 2036718 w 2504841"/>
                <a:gd name="connsiteY0" fmla="*/ 1102723 h 1102723"/>
                <a:gd name="connsiteX1" fmla="*/ 1874521 w 2504841"/>
                <a:gd name="connsiteY1" fmla="*/ 526869 h 1102723"/>
                <a:gd name="connsiteX2" fmla="*/ 0 w 2504841"/>
                <a:gd name="connsiteY2" fmla="*/ 0 h 1102723"/>
                <a:gd name="connsiteX0" fmla="*/ 2173878 w 2647590"/>
                <a:gd name="connsiteY0" fmla="*/ 2062843 h 2062843"/>
                <a:gd name="connsiteX1" fmla="*/ 2011681 w 2647590"/>
                <a:gd name="connsiteY1" fmla="*/ 1486989 h 2062843"/>
                <a:gd name="connsiteX2" fmla="*/ 0 w 2647590"/>
                <a:gd name="connsiteY2" fmla="*/ 0 h 2062843"/>
                <a:gd name="connsiteX0" fmla="*/ 2173878 w 2647590"/>
                <a:gd name="connsiteY0" fmla="*/ 2300753 h 2300753"/>
                <a:gd name="connsiteX1" fmla="*/ 2011681 w 2647590"/>
                <a:gd name="connsiteY1" fmla="*/ 1724899 h 2300753"/>
                <a:gd name="connsiteX2" fmla="*/ 0 w 2647590"/>
                <a:gd name="connsiteY2" fmla="*/ 237910 h 2300753"/>
                <a:gd name="connsiteX0" fmla="*/ 2173878 w 2927515"/>
                <a:gd name="connsiteY0" fmla="*/ 2404301 h 2404301"/>
                <a:gd name="connsiteX1" fmla="*/ 2659381 w 2927515"/>
                <a:gd name="connsiteY1" fmla="*/ 982627 h 2404301"/>
                <a:gd name="connsiteX2" fmla="*/ 0 w 2927515"/>
                <a:gd name="connsiteY2" fmla="*/ 341458 h 2404301"/>
                <a:gd name="connsiteX0" fmla="*/ 2225964 w 2948923"/>
                <a:gd name="connsiteY0" fmla="*/ 2363789 h 2363789"/>
                <a:gd name="connsiteX1" fmla="*/ 2659381 w 2948923"/>
                <a:gd name="connsiteY1" fmla="*/ 982627 h 2363789"/>
                <a:gd name="connsiteX2" fmla="*/ 0 w 2948923"/>
                <a:gd name="connsiteY2" fmla="*/ 341458 h 2363789"/>
                <a:gd name="connsiteX0" fmla="*/ 2811891 w 3534850"/>
                <a:gd name="connsiteY0" fmla="*/ 2689726 h 2689726"/>
                <a:gd name="connsiteX1" fmla="*/ 3245308 w 3534850"/>
                <a:gd name="connsiteY1" fmla="*/ 1308564 h 2689726"/>
                <a:gd name="connsiteX2" fmla="*/ 0 w 3534850"/>
                <a:gd name="connsiteY2" fmla="*/ 285655 h 2689726"/>
                <a:gd name="connsiteX0" fmla="*/ 2820768 w 3543727"/>
                <a:gd name="connsiteY0" fmla="*/ 2713119 h 2713119"/>
                <a:gd name="connsiteX1" fmla="*/ 3254185 w 3543727"/>
                <a:gd name="connsiteY1" fmla="*/ 1331957 h 2713119"/>
                <a:gd name="connsiteX2" fmla="*/ 0 w 3543727"/>
                <a:gd name="connsiteY2" fmla="*/ 282415 h 271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3727" h="2713119">
                  <a:moveTo>
                    <a:pt x="2820768" y="2713119"/>
                  </a:moveTo>
                  <a:cubicBezTo>
                    <a:pt x="3796128" y="2599907"/>
                    <a:pt x="3616498" y="1675764"/>
                    <a:pt x="3254185" y="1331957"/>
                  </a:cubicBezTo>
                  <a:cubicBezTo>
                    <a:pt x="2891872" y="988150"/>
                    <a:pt x="80010" y="-647633"/>
                    <a:pt x="0" y="282415"/>
                  </a:cubicBezTo>
                </a:path>
              </a:pathLst>
            </a:custGeom>
            <a:noFill/>
            <a:ln>
              <a:solidFill>
                <a:srgbClr val="7030A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55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479">
        <p:fade/>
      </p:transition>
    </mc:Choice>
    <mc:Fallback xmlns="">
      <p:transition spd="med" advTm="47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31630" y="1511370"/>
            <a:ext cx="5832810" cy="126954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Work</a:t>
            </a:r>
            <a:endParaRPr lang="he-IL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2996940"/>
            <a:ext cx="10972800" cy="38610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Optimization problems explicitly expressed</a:t>
            </a:r>
            <a:br>
              <a:rPr lang="en-US" dirty="0" smtClean="0"/>
            </a:br>
            <a:r>
              <a:rPr lang="en-US" dirty="0" smtClean="0"/>
              <a:t>in terms of </a:t>
            </a:r>
            <a:r>
              <a:rPr lang="en-US" b="1" dirty="0" err="1" smtClean="0"/>
              <a:t>extremal</a:t>
            </a:r>
            <a:r>
              <a:rPr lang="en-US" b="1" dirty="0" smtClean="0"/>
              <a:t> SVs</a:t>
            </a:r>
          </a:p>
          <a:p>
            <a:endParaRPr lang="en-US" dirty="0" smtClean="0"/>
          </a:p>
          <a:p>
            <a:r>
              <a:rPr lang="en-US" dirty="0" smtClean="0"/>
              <a:t>Challenging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Non-linear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Non-convex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 closed form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5519920" y="1628749"/>
            <a:ext cx="2808390" cy="1074227"/>
          </a:xfrm>
          <a:prstGeom prst="roundRect">
            <a:avLst/>
          </a:prstGeom>
          <a:solidFill>
            <a:srgbClr val="AED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8792100"/>
                  </p:ext>
                </p:extLst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limLow>
                                  <m:limLowPr>
                                    <m:ctrlP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ℝ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lim>
                                </m:limLow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rtl="0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  <m:r>
                                      <a:rPr lang="en-US" sz="2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ax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/>
                                  <m:t> 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8792100"/>
                  </p:ext>
                </p:extLst>
              </p:nvPr>
            </p:nvGraphicFramePr>
            <p:xfrm>
              <a:off x="3550800" y="1536545"/>
              <a:ext cx="5785650" cy="11664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012"/>
                    <a:gridCol w="4576638"/>
                  </a:tblGrid>
                  <a:tr h="648272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r="-377387" b="-79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26498" b="-79439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t="-125882" r="-377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26498" t="-12588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761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815">
        <p:fade/>
      </p:transition>
    </mc:Choice>
    <mc:Fallback xmlns="">
      <p:transition spd="med" advTm="34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|7|14.4|1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|7|14.4|1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4.9|2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8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8|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2.5|8.1|8.9|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5.9|1.6|2.3|6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9|2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8|3.4|2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9|9.2|4.8|4.9|3.1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9|9.2|4.8|4.9|3.1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9|9.2|4.8|4.9|3.1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7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.7|7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TC104033927[[fn=Main Event]]</Template>
  <TotalTime>0</TotalTime>
  <Words>699</Words>
  <Application>Microsoft Office PowerPoint</Application>
  <PresentationFormat>Widescreen</PresentationFormat>
  <Paragraphs>339</Paragraphs>
  <Slides>48</Slides>
  <Notes>47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Cambria Math</vt:lpstr>
      <vt:lpstr>Clarity</vt:lpstr>
      <vt:lpstr>Controlling Singular Values  with Semidefinite Programming</vt:lpstr>
      <vt:lpstr>Singular Values</vt:lpstr>
      <vt:lpstr>Singular Values</vt:lpstr>
      <vt:lpstr>Motivation</vt:lpstr>
      <vt:lpstr>Common Perspective</vt:lpstr>
      <vt:lpstr>Constrained Matrix Optimization</vt:lpstr>
      <vt:lpstr>Constrained Matrix Optimization</vt:lpstr>
      <vt:lpstr>Optimization of Singular Values</vt:lpstr>
      <vt:lpstr>This Work</vt:lpstr>
      <vt:lpstr>This Work</vt:lpstr>
      <vt:lpstr>Key Results</vt:lpstr>
      <vt:lpstr>Key Results</vt:lpstr>
      <vt:lpstr>Key Results</vt:lpstr>
      <vt:lpstr>Bounding SVs from above</vt:lpstr>
      <vt:lpstr>Bounding SVs from below</vt:lpstr>
      <vt:lpstr>Bounding SVs from below</vt:lpstr>
      <vt:lpstr>Bounding SVs from below</vt:lpstr>
      <vt:lpstr>Bounding SVs from below</vt:lpstr>
      <vt:lpstr>Bounding SVs from below</vt:lpstr>
      <vt:lpstr>Maximal Convex Cover</vt:lpstr>
      <vt:lpstr>Our Key Result</vt:lpstr>
      <vt:lpstr>Our Key Result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Shape Deformations</vt:lpstr>
      <vt:lpstr>Extremal Quasiconformal Mappings</vt:lpstr>
      <vt:lpstr>Extremal Quasiconformal Mappings</vt:lpstr>
      <vt:lpstr>Extremal Quasiconformal Mappings</vt:lpstr>
      <vt:lpstr>Extremal Quasiconformal Mappings</vt:lpstr>
      <vt:lpstr>Non-Rigid 3D ICP</vt:lpstr>
      <vt:lpstr>Non-Rigid 3D ICP</vt:lpstr>
      <vt:lpstr>Non-Rigid 3D ICP</vt:lpstr>
      <vt:lpstr>Non-Rigid 3D ICP</vt:lpstr>
      <vt:lpstr>Interpolating Rotations</vt:lpstr>
      <vt:lpstr>Interpolating Rotations</vt:lpstr>
      <vt:lpstr>Averaging Rotations</vt:lpstr>
      <vt:lpstr>Averaging Rotations</vt:lpstr>
      <vt:lpstr>Interpolating Rotations</vt:lpstr>
      <vt:lpstr>Concluding Remarks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2015-07-16T11:09:36Z</dcterms:created>
  <dcterms:modified xsi:type="dcterms:W3CDTF">2015-07-16T11:11:06Z</dcterms:modified>
</cp:coreProperties>
</file>