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9"/>
  </p:notesMasterIdLst>
  <p:sldIdLst>
    <p:sldId id="256" r:id="rId2"/>
    <p:sldId id="258" r:id="rId3"/>
    <p:sldId id="449" r:id="rId4"/>
    <p:sldId id="450" r:id="rId5"/>
    <p:sldId id="257" r:id="rId6"/>
    <p:sldId id="473" r:id="rId7"/>
    <p:sldId id="474" r:id="rId8"/>
    <p:sldId id="362" r:id="rId9"/>
    <p:sldId id="277" r:id="rId10"/>
    <p:sldId id="374" r:id="rId11"/>
    <p:sldId id="298" r:id="rId12"/>
    <p:sldId id="282" r:id="rId13"/>
    <p:sldId id="295" r:id="rId14"/>
    <p:sldId id="370" r:id="rId15"/>
    <p:sldId id="305" r:id="rId16"/>
    <p:sldId id="306" r:id="rId17"/>
    <p:sldId id="291" r:id="rId18"/>
    <p:sldId id="288" r:id="rId19"/>
    <p:sldId id="301" r:id="rId20"/>
    <p:sldId id="479" r:id="rId21"/>
    <p:sldId id="329" r:id="rId22"/>
    <p:sldId id="309" r:id="rId23"/>
    <p:sldId id="304" r:id="rId24"/>
    <p:sldId id="319" r:id="rId25"/>
    <p:sldId id="303" r:id="rId26"/>
    <p:sldId id="275" r:id="rId27"/>
    <p:sldId id="330" r:id="rId28"/>
    <p:sldId id="317" r:id="rId29"/>
    <p:sldId id="331" r:id="rId30"/>
    <p:sldId id="332" r:id="rId31"/>
    <p:sldId id="469" r:id="rId32"/>
    <p:sldId id="465" r:id="rId33"/>
    <p:sldId id="468" r:id="rId34"/>
    <p:sldId id="346" r:id="rId35"/>
    <p:sldId id="318" r:id="rId36"/>
    <p:sldId id="480" r:id="rId37"/>
    <p:sldId id="481" r:id="rId38"/>
    <p:sldId id="482" r:id="rId39"/>
    <p:sldId id="322" r:id="rId40"/>
    <p:sldId id="470" r:id="rId41"/>
    <p:sldId id="398" r:id="rId42"/>
    <p:sldId id="400" r:id="rId43"/>
    <p:sldId id="401" r:id="rId44"/>
    <p:sldId id="403" r:id="rId45"/>
    <p:sldId id="458" r:id="rId46"/>
    <p:sldId id="341" r:id="rId47"/>
    <p:sldId id="461" r:id="rId48"/>
    <p:sldId id="460" r:id="rId49"/>
    <p:sldId id="435" r:id="rId50"/>
    <p:sldId id="437" r:id="rId51"/>
    <p:sldId id="438" r:id="rId52"/>
    <p:sldId id="439" r:id="rId53"/>
    <p:sldId id="455" r:id="rId54"/>
    <p:sldId id="467" r:id="rId55"/>
    <p:sldId id="418" r:id="rId56"/>
    <p:sldId id="417" r:id="rId57"/>
    <p:sldId id="407" r:id="rId58"/>
    <p:sldId id="410" r:id="rId59"/>
    <p:sldId id="411" r:id="rId60"/>
    <p:sldId id="408" r:id="rId61"/>
    <p:sldId id="412" r:id="rId62"/>
    <p:sldId id="406" r:id="rId63"/>
    <p:sldId id="415" r:id="rId64"/>
    <p:sldId id="462" r:id="rId65"/>
    <p:sldId id="419" r:id="rId66"/>
    <p:sldId id="472" r:id="rId67"/>
    <p:sldId id="421" r:id="rId68"/>
    <p:sldId id="376" r:id="rId69"/>
    <p:sldId id="377" r:id="rId70"/>
    <p:sldId id="386" r:id="rId71"/>
    <p:sldId id="388" r:id="rId72"/>
    <p:sldId id="392" r:id="rId73"/>
    <p:sldId id="390" r:id="rId74"/>
    <p:sldId id="391" r:id="rId75"/>
    <p:sldId id="397" r:id="rId76"/>
    <p:sldId id="396" r:id="rId77"/>
    <p:sldId id="389" r:id="rId78"/>
    <p:sldId id="387" r:id="rId79"/>
    <p:sldId id="385" r:id="rId80"/>
    <p:sldId id="433" r:id="rId81"/>
    <p:sldId id="423" r:id="rId82"/>
    <p:sldId id="424" r:id="rId83"/>
    <p:sldId id="432" r:id="rId84"/>
    <p:sldId id="422" r:id="rId85"/>
    <p:sldId id="430" r:id="rId86"/>
    <p:sldId id="426" r:id="rId87"/>
    <p:sldId id="384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66FF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0842" autoAdjust="0"/>
  </p:normalViewPr>
  <p:slideViewPr>
    <p:cSldViewPr>
      <p:cViewPr varScale="1">
        <p:scale>
          <a:sx n="97" d="100"/>
          <a:sy n="97" d="100"/>
        </p:scale>
        <p:origin x="1755" y="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FA051-7369-4715-BD51-62C4C6DFC519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3AC21-8D2E-471C-A621-AB817954B7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6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22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46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08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87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5690BE-9192-47FE-9CEB-167D3C44230D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043B0A-6870-4EF9-9107-21CCFE860081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e-IL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09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36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34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44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99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57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05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30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003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855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42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696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503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503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398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39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298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038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038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593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316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033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054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948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316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141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2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575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27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27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757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206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926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038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033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755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354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6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39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0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0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22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3AC21-8D2E-471C-A621-AB817954B71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1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FFE0-6CF1-41C5-9C3B-865D88AC3593}" type="datetime1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81F4-75A5-41AB-95BC-603800EA8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0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C3C9-5FD3-4BE9-A49B-6AC55EFF2F28}" type="datetime1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81F4-75A5-41AB-95BC-603800EA8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5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2780-3D08-4EF2-9CC5-6C92F489766A}" type="datetime1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81F4-75A5-41AB-95BC-603800EA8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3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1EE2-CB58-4A59-83DA-00DE76C69874}" type="datetime1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81F4-75A5-41AB-95BC-603800EA8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1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2FCB-EB1E-49DF-AF84-405EA2C8DECD}" type="datetime1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81F4-75A5-41AB-95BC-603800EA8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1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8C13-F745-44D2-91EC-A418D5A0A6B0}" type="datetime1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81F4-75A5-41AB-95BC-603800EA8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4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F3D2-96D9-4496-BE63-995197D6625E}" type="datetime1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81F4-75A5-41AB-95BC-603800EA8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2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7848-0A87-47EA-8E2A-14C2BBC6E1C9}" type="datetime1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81F4-75A5-41AB-95BC-603800EA8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9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A5A4-9B2A-4AD5-9E6D-855F8946B980}" type="datetime1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81F4-75A5-41AB-95BC-603800EA8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0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0195-C0BA-43EC-8B06-DC04EFCCB8F7}" type="datetime1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81F4-75A5-41AB-95BC-603800EA8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6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490C-AD81-4ED3-BC7A-4AD4575D1DAE}" type="datetime1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81F4-75A5-41AB-95BC-603800EA8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59359-7C86-4C7E-9C74-AA3E7EB2E856}" type="datetime1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881F4-75A5-41AB-95BC-603800EA8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8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34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1.png"/><Relationship Id="rId5" Type="http://schemas.microsoft.com/office/2007/relationships/hdphoto" Target="../media/hdphoto4.wdp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0.png"/><Relationship Id="rId4" Type="http://schemas.openxmlformats.org/officeDocument/2006/relationships/image" Target="../media/image40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Relationship Id="rId9" Type="http://schemas.openxmlformats.org/officeDocument/2006/relationships/image" Target="../media/image62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56.emf"/><Relationship Id="rId7" Type="http://schemas.openxmlformats.org/officeDocument/2006/relationships/image" Target="../media/image6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Relationship Id="rId9" Type="http://schemas.openxmlformats.org/officeDocument/2006/relationships/image" Target="../media/image6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0/Jpeg2000_2-level_wavelet_transform-lichtenstein.pn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0/Jpeg2000_2-level_wavelet_transform-lichtenstein.pn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1.png"/><Relationship Id="rId7" Type="http://schemas.openxmlformats.org/officeDocument/2006/relationships/image" Target="../media/image81.png"/><Relationship Id="rId2" Type="http://schemas.openxmlformats.org/officeDocument/2006/relationships/hyperlink" Target="http://upload.wikimedia.org/wikipedia/commons/e/e0/Jpeg2000_2-level_wavelet_transform-lichtenstein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7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9.jpe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101.png"/><Relationship Id="rId4" Type="http://schemas.openxmlformats.org/officeDocument/2006/relationships/image" Target="../media/image10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951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hyperlink" Target="http://upload.wikimedia.org/wikipedia/commons/e/e0/Jpeg2000_2-level_wavelet_transform-lichtenstein.png" TargetMode="External"/><Relationship Id="rId9" Type="http://schemas.openxmlformats.org/officeDocument/2006/relationships/image" Target="../media/image10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://upload.wikimedia.org/wikipedia/commons/e/e0/Jpeg2000_2-level_wavelet_transform-lichtenstein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88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.png"/><Relationship Id="rId5" Type="http://schemas.openxmlformats.org/officeDocument/2006/relationships/image" Target="../media/image791.png"/><Relationship Id="rId4" Type="http://schemas.openxmlformats.org/officeDocument/2006/relationships/image" Target="../media/image78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82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800.png"/><Relationship Id="rId4" Type="http://schemas.openxmlformats.org/officeDocument/2006/relationships/image" Target="../media/image78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.img-dpreview.com/news/0903/Panasonic/pana_gh11_7_14.jpg" TargetMode="External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2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9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91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91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91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8" Type="http://schemas.openxmlformats.org/officeDocument/2006/relationships/image" Target="../media/image127.png"/><Relationship Id="rId3" Type="http://schemas.openxmlformats.org/officeDocument/2006/relationships/notesSlide" Target="../notesSlides/notesSlide6.xml"/><Relationship Id="rId12" Type="http://schemas.openxmlformats.org/officeDocument/2006/relationships/image" Target="../media/image11.jpeg"/><Relationship Id="rId7" Type="http://schemas.openxmlformats.org/officeDocument/2006/relationships/image" Target="../media/image10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tags" Target="../tags/tag2.xml"/><Relationship Id="rId11" Type="http://schemas.openxmlformats.org/officeDocument/2006/relationships/image" Target="../media/image10.png"/><Relationship Id="rId6" Type="http://schemas.openxmlformats.org/officeDocument/2006/relationships/image" Target="../media/image910.png"/><Relationship Id="rId15" Type="http://schemas.openxmlformats.org/officeDocument/2006/relationships/image" Target="../media/image14.png"/><Relationship Id="rId10" Type="http://schemas.openxmlformats.org/officeDocument/2006/relationships/image" Target="../media/image122.png"/><Relationship Id="rId1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png"/><Relationship Id="rId3" Type="http://schemas.openxmlformats.org/officeDocument/2006/relationships/image" Target="../media/image121.png"/><Relationship Id="rId7" Type="http://schemas.openxmlformats.org/officeDocument/2006/relationships/image" Target="../media/image95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0.png"/><Relationship Id="rId5" Type="http://schemas.openxmlformats.org/officeDocument/2006/relationships/image" Target="../media/image124.png"/><Relationship Id="rId10" Type="http://schemas.openxmlformats.org/officeDocument/2006/relationships/image" Target="../media/image118.png"/><Relationship Id="rId4" Type="http://schemas.openxmlformats.org/officeDocument/2006/relationships/image" Target="../media/image123.png"/><Relationship Id="rId9" Type="http://schemas.openxmlformats.org/officeDocument/2006/relationships/image" Target="../media/image108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2.png"/><Relationship Id="rId3" Type="http://schemas.openxmlformats.org/officeDocument/2006/relationships/image" Target="../media/image119.png"/><Relationship Id="rId7" Type="http://schemas.openxmlformats.org/officeDocument/2006/relationships/image" Target="../media/image100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0.png"/><Relationship Id="rId4" Type="http://schemas.openxmlformats.org/officeDocument/2006/relationships/image" Target="../media/image97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0.png"/><Relationship Id="rId4" Type="http://schemas.openxmlformats.org/officeDocument/2006/relationships/image" Target="../media/image102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0.png"/><Relationship Id="rId4" Type="http://schemas.openxmlformats.org/officeDocument/2006/relationships/image" Target="../media/image110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126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8" Type="http://schemas.openxmlformats.org/officeDocument/2006/relationships/image" Target="../media/image127.png"/><Relationship Id="rId3" Type="http://schemas.openxmlformats.org/officeDocument/2006/relationships/notesSlide" Target="../notesSlides/notesSlide7.xml"/><Relationship Id="rId12" Type="http://schemas.openxmlformats.org/officeDocument/2006/relationships/image" Target="../media/image11.jpeg"/><Relationship Id="rId7" Type="http://schemas.openxmlformats.org/officeDocument/2006/relationships/image" Target="../media/image10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tags" Target="../tags/tag3.xml"/><Relationship Id="rId11" Type="http://schemas.openxmlformats.org/officeDocument/2006/relationships/image" Target="../media/image10.png"/><Relationship Id="rId6" Type="http://schemas.openxmlformats.org/officeDocument/2006/relationships/image" Target="../media/image910.png"/><Relationship Id="rId15" Type="http://schemas.openxmlformats.org/officeDocument/2006/relationships/image" Target="../media/image14.png"/><Relationship Id="rId10" Type="http://schemas.openxmlformats.org/officeDocument/2006/relationships/image" Target="../media/image122.png"/><Relationship Id="rId1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0.png"/><Relationship Id="rId3" Type="http://schemas.openxmlformats.org/officeDocument/2006/relationships/hyperlink" Target="http://upload.wikimedia.org/wikipedia/commons/e/e0/Jpeg2000_2-level_wavelet_transform-lichtenstein.png" TargetMode="External"/><Relationship Id="rId7" Type="http://schemas.openxmlformats.org/officeDocument/2006/relationships/image" Target="../media/image72.png"/><Relationship Id="rId12" Type="http://schemas.openxmlformats.org/officeDocument/2006/relationships/image" Target="../media/image9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131.jpeg"/><Relationship Id="rId5" Type="http://schemas.openxmlformats.org/officeDocument/2006/relationships/image" Target="../media/image130.png"/><Relationship Id="rId10" Type="http://schemas.openxmlformats.org/officeDocument/2006/relationships/image" Target="../media/image1210.png"/><Relationship Id="rId4" Type="http://schemas.openxmlformats.org/officeDocument/2006/relationships/image" Target="../media/image83.png"/><Relationship Id="rId9" Type="http://schemas.openxmlformats.org/officeDocument/2006/relationships/image" Target="../media/image120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0.png"/><Relationship Id="rId2" Type="http://schemas.openxmlformats.org/officeDocument/2006/relationships/image" Target="../media/image129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1.gstatic.com/images?q=tbn:ANd9GcT2Tf6o4C77QsI_vASqsazSSM5GZWdemOXDAvZx9QU_pi1NtU9b&amp;t=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676400"/>
          </a:xfrm>
          <a:solidFill>
            <a:schemeClr val="bg1">
              <a:alpha val="51000"/>
            </a:schemeClr>
          </a:solidFill>
        </p:spPr>
        <p:txBody>
          <a:bodyPr vert="horz">
            <a:normAutofit fontScale="90000"/>
          </a:bodyPr>
          <a:lstStyle/>
          <a:p>
            <a:r>
              <a:rPr lang="en-US" sz="5300" b="1" dirty="0">
                <a:ln>
                  <a:solidFill>
                    <a:schemeClr val="bg1"/>
                  </a:solidFill>
                </a:ln>
                <a:effectLst/>
              </a:rPr>
              <a:t>A Tour of </a:t>
            </a:r>
            <a:br>
              <a:rPr lang="en-US" sz="6000" b="1" dirty="0">
                <a:ln>
                  <a:solidFill>
                    <a:schemeClr val="bg1"/>
                  </a:solidFill>
                </a:ln>
                <a:effectLst/>
              </a:rPr>
            </a:br>
            <a:r>
              <a:rPr lang="en-US" sz="6700" b="1" dirty="0">
                <a:ln>
                  <a:solidFill>
                    <a:schemeClr val="bg1"/>
                  </a:solidFill>
                </a:ln>
                <a:effectLst/>
              </a:rPr>
              <a:t>Image </a:t>
            </a:r>
            <a:r>
              <a:rPr lang="en-US" sz="6700" b="1" dirty="0" err="1">
                <a:ln>
                  <a:solidFill>
                    <a:schemeClr val="bg1"/>
                  </a:solidFill>
                </a:ln>
                <a:effectLst/>
              </a:rPr>
              <a:t>Denoising</a:t>
            </a:r>
            <a:endParaRPr lang="en-US" sz="6700" b="1" dirty="0">
              <a:ln>
                <a:solidFill>
                  <a:schemeClr val="bg1"/>
                </a:solidFill>
              </a:ln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4343400"/>
            <a:ext cx="3962400" cy="2209800"/>
          </a:xfrm>
          <a:noFill/>
        </p:spPr>
        <p:txBody>
          <a:bodyPr>
            <a:noAutofit/>
          </a:bodyPr>
          <a:lstStyle/>
          <a:p>
            <a:r>
              <a:rPr lang="en-US" sz="4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Shahar </a:t>
            </a:r>
            <a:r>
              <a:rPr lang="en-US" sz="4000" b="1" dirty="0" err="1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Kovalsky</a:t>
            </a:r>
            <a:endParaRPr lang="en-US" sz="4000" b="1" dirty="0">
              <a:ln w="158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en-US" sz="4000" b="1" dirty="0" err="1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Alon</a:t>
            </a:r>
            <a:r>
              <a:rPr lang="en-US" sz="4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Faktor</a:t>
            </a:r>
            <a:endParaRPr lang="en-US" sz="4000" b="1" dirty="0">
              <a:ln w="158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en-US" sz="4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17/4/2011</a:t>
            </a:r>
          </a:p>
        </p:txBody>
      </p:sp>
    </p:spTree>
    <p:extLst>
      <p:ext uri="{BB962C8B-B14F-4D97-AF65-F5344CB8AC3E}">
        <p14:creationId xmlns:p14="http://schemas.microsoft.com/office/powerpoint/2010/main" val="3299793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Gaussian Smoothing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5800" y="1554539"/>
            <a:ext cx="7623465" cy="2331661"/>
            <a:chOff x="685800" y="3048000"/>
            <a:chExt cx="7623465" cy="233166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18164" y="3048000"/>
              <a:ext cx="2171701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 descr="http://www.victusspiritus.com/wp-content/uploads/2010/09/gaussian2d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5800" y="3331152"/>
              <a:ext cx="2251364" cy="1643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670465" y="3810000"/>
              <a:ext cx="304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*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89865" y="3581400"/>
              <a:ext cx="304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=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54883" y="3048000"/>
              <a:ext cx="2154382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3737265" y="3364468"/>
              <a:ext cx="64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*h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75365" y="4267200"/>
              <a:ext cx="64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*h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65965" y="4431268"/>
              <a:ext cx="64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*h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76400" y="5010329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3683997" y="3296944"/>
              <a:ext cx="533400" cy="5334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737265" y="4191000"/>
              <a:ext cx="533400" cy="5334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727865" y="4343400"/>
              <a:ext cx="533400" cy="5334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556665" y="3296944"/>
              <a:ext cx="533400" cy="5334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609933" y="4191000"/>
              <a:ext cx="533400" cy="5334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600533" y="4343400"/>
              <a:ext cx="533400" cy="5334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6523791" y="3228975"/>
              <a:ext cx="507841" cy="504825"/>
              <a:chOff x="6620324" y="4243387"/>
              <a:chExt cx="507841" cy="504825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6620324" y="4291012"/>
                <a:ext cx="507841" cy="404813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6696524" y="4243387"/>
                <a:ext cx="360218" cy="5048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6554965" y="4090987"/>
              <a:ext cx="507841" cy="504825"/>
              <a:chOff x="6620324" y="4243387"/>
              <a:chExt cx="507841" cy="504825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6620324" y="4291012"/>
                <a:ext cx="507841" cy="404813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6696524" y="4243387"/>
                <a:ext cx="360218" cy="5048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7560700" y="4310062"/>
              <a:ext cx="573233" cy="523875"/>
              <a:chOff x="5257800" y="4124325"/>
              <a:chExt cx="573233" cy="52387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5257800" y="4343400"/>
                <a:ext cx="228600" cy="30480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5470815" y="4124325"/>
                <a:ext cx="360218" cy="504825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343400"/>
                <a:ext cx="8229600" cy="16002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/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343400"/>
                <a:ext cx="8229600" cy="1600200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905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</a:t>
            </a:r>
          </a:p>
        </p:txBody>
      </p:sp>
      <p:pic>
        <p:nvPicPr>
          <p:cNvPr id="5" name="Movi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79600" y="1866900"/>
            <a:ext cx="5283200" cy="396240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08808" y="6044625"/>
            <a:ext cx="6573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How can we preserve the fine details?</a:t>
            </a:r>
          </a:p>
        </p:txBody>
      </p:sp>
    </p:spTree>
    <p:extLst>
      <p:ext uri="{BB962C8B-B14F-4D97-AF65-F5344CB8AC3E}">
        <p14:creationId xmlns:p14="http://schemas.microsoft.com/office/powerpoint/2010/main" val="307972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4099" y="3048000"/>
            <a:ext cx="217170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adaptive smoothing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Non uniform smoothing</a:t>
            </a:r>
            <a:br>
              <a:rPr lang="en-US" dirty="0"/>
            </a:br>
            <a:r>
              <a:rPr lang="en-US" dirty="0"/>
              <a:t>Depending on image content: </a:t>
            </a:r>
          </a:p>
          <a:p>
            <a:pPr lvl="1"/>
            <a:r>
              <a:rPr lang="en-US" dirty="0"/>
              <a:t>Smooth where possible</a:t>
            </a:r>
          </a:p>
          <a:p>
            <a:pPr lvl="1"/>
            <a:r>
              <a:rPr lang="en-US" dirty="0"/>
              <a:t>Preserve fine details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How?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39181" y="4454525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*h1</a:t>
            </a:r>
          </a:p>
        </p:txBody>
      </p:sp>
      <p:sp>
        <p:nvSpPr>
          <p:cNvPr id="14" name="TextBox 13"/>
          <p:cNvSpPr txBox="1"/>
          <p:nvPr/>
        </p:nvSpPr>
        <p:spPr>
          <a:xfrm rot="18265202">
            <a:off x="6412342" y="4073067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*h2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0481" y="3429123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6FF33"/>
                </a:solidFill>
              </a:rPr>
              <a:t>*h3</a:t>
            </a:r>
          </a:p>
        </p:txBody>
      </p:sp>
      <p:sp>
        <p:nvSpPr>
          <p:cNvPr id="17" name="Oval 16"/>
          <p:cNvSpPr/>
          <p:nvPr/>
        </p:nvSpPr>
        <p:spPr>
          <a:xfrm>
            <a:off x="7554349" y="4331855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18358790">
            <a:off x="6453163" y="4286706"/>
            <a:ext cx="969502" cy="228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433457" y="3243943"/>
            <a:ext cx="653143" cy="664028"/>
          </a:xfrm>
          <a:custGeom>
            <a:avLst/>
            <a:gdLst>
              <a:gd name="connsiteX0" fmla="*/ 108857 w 653143"/>
              <a:gd name="connsiteY0" fmla="*/ 315686 h 664028"/>
              <a:gd name="connsiteX1" fmla="*/ 163286 w 653143"/>
              <a:gd name="connsiteY1" fmla="*/ 0 h 664028"/>
              <a:gd name="connsiteX2" fmla="*/ 424543 w 653143"/>
              <a:gd name="connsiteY2" fmla="*/ 141514 h 664028"/>
              <a:gd name="connsiteX3" fmla="*/ 609600 w 653143"/>
              <a:gd name="connsiteY3" fmla="*/ 108857 h 664028"/>
              <a:gd name="connsiteX4" fmla="*/ 653143 w 653143"/>
              <a:gd name="connsiteY4" fmla="*/ 304800 h 664028"/>
              <a:gd name="connsiteX5" fmla="*/ 511629 w 653143"/>
              <a:gd name="connsiteY5" fmla="*/ 489857 h 664028"/>
              <a:gd name="connsiteX6" fmla="*/ 609600 w 653143"/>
              <a:gd name="connsiteY6" fmla="*/ 576943 h 664028"/>
              <a:gd name="connsiteX7" fmla="*/ 413657 w 653143"/>
              <a:gd name="connsiteY7" fmla="*/ 664028 h 664028"/>
              <a:gd name="connsiteX8" fmla="*/ 413657 w 653143"/>
              <a:gd name="connsiteY8" fmla="*/ 522514 h 664028"/>
              <a:gd name="connsiteX9" fmla="*/ 250372 w 653143"/>
              <a:gd name="connsiteY9" fmla="*/ 653143 h 664028"/>
              <a:gd name="connsiteX10" fmla="*/ 228600 w 653143"/>
              <a:gd name="connsiteY10" fmla="*/ 489857 h 664028"/>
              <a:gd name="connsiteX11" fmla="*/ 0 w 653143"/>
              <a:gd name="connsiteY11" fmla="*/ 435428 h 664028"/>
              <a:gd name="connsiteX12" fmla="*/ 108857 w 653143"/>
              <a:gd name="connsiteY12" fmla="*/ 315686 h 66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3143" h="664028">
                <a:moveTo>
                  <a:pt x="108857" y="315686"/>
                </a:moveTo>
                <a:lnTo>
                  <a:pt x="163286" y="0"/>
                </a:lnTo>
                <a:lnTo>
                  <a:pt x="424543" y="141514"/>
                </a:lnTo>
                <a:lnTo>
                  <a:pt x="609600" y="108857"/>
                </a:lnTo>
                <a:lnTo>
                  <a:pt x="653143" y="304800"/>
                </a:lnTo>
                <a:lnTo>
                  <a:pt x="511629" y="489857"/>
                </a:lnTo>
                <a:lnTo>
                  <a:pt x="609600" y="576943"/>
                </a:lnTo>
                <a:lnTo>
                  <a:pt x="413657" y="664028"/>
                </a:lnTo>
                <a:lnTo>
                  <a:pt x="413657" y="522514"/>
                </a:lnTo>
                <a:lnTo>
                  <a:pt x="250372" y="653143"/>
                </a:lnTo>
                <a:lnTo>
                  <a:pt x="228600" y="489857"/>
                </a:lnTo>
                <a:lnTo>
                  <a:pt x="0" y="435428"/>
                </a:lnTo>
                <a:lnTo>
                  <a:pt x="108857" y="315686"/>
                </a:lnTo>
                <a:close/>
              </a:path>
            </a:pathLst>
          </a:custGeom>
          <a:noFill/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9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0" smoothnes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4357856"/>
            <a:ext cx="1991082" cy="200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Anisotropic Filtering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Edges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/>
                  <a:t> smooth only along edges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“Smooth” regions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/>
                  <a:t> smooth </a:t>
                </a:r>
                <a:r>
                  <a:rPr lang="en-US" dirty="0" err="1"/>
                  <a:t>isotropically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9047" y="3254059"/>
            <a:ext cx="2631477" cy="257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0550" y="3034238"/>
            <a:ext cx="21463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2816583" y="3878788"/>
            <a:ext cx="383818" cy="479068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098801" y="4247434"/>
            <a:ext cx="644882" cy="525642"/>
            <a:chOff x="3098801" y="4247434"/>
            <a:chExt cx="644882" cy="525642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3213101" y="4273897"/>
              <a:ext cx="364768" cy="498118"/>
            </a:xfrm>
            <a:prstGeom prst="straightConnector1">
              <a:avLst/>
            </a:prstGeom>
            <a:ln w="22225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3143251" y="4309526"/>
              <a:ext cx="523518" cy="401459"/>
            </a:xfrm>
            <a:prstGeom prst="straightConnector1">
              <a:avLst/>
            </a:prstGeom>
            <a:ln w="22225">
              <a:solidFill>
                <a:srgbClr val="0070C0"/>
              </a:solidFill>
              <a:headEnd type="arrow"/>
              <a:tailEnd type="arrow"/>
            </a:ln>
            <a:scene3d>
              <a:camera prst="orthographicFront">
                <a:rot lat="0" lon="9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3098801" y="4494738"/>
              <a:ext cx="644882" cy="1"/>
            </a:xfrm>
            <a:prstGeom prst="straightConnector1">
              <a:avLst/>
            </a:prstGeom>
            <a:ln w="22225">
              <a:solidFill>
                <a:srgbClr val="0070C0"/>
              </a:solidFill>
              <a:headEnd type="arrow"/>
              <a:tailEnd type="arrow"/>
            </a:ln>
            <a:scene3d>
              <a:camera prst="orthographicFront">
                <a:rot lat="0" lon="9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392310" y="4247434"/>
              <a:ext cx="0" cy="525642"/>
            </a:xfrm>
            <a:prstGeom prst="straightConnector1">
              <a:avLst/>
            </a:prstGeom>
            <a:ln w="22225">
              <a:solidFill>
                <a:srgbClr val="0070C0"/>
              </a:solidFill>
              <a:headEnd type="arrow"/>
              <a:tailEnd type="arrow"/>
            </a:ln>
            <a:scene3d>
              <a:camera prst="orthographicFront">
                <a:rot lat="0" lon="9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ight Arrow 7"/>
          <p:cNvSpPr/>
          <p:nvPr/>
        </p:nvSpPr>
        <p:spPr>
          <a:xfrm>
            <a:off x="4727448" y="4413249"/>
            <a:ext cx="914400" cy="463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Freeform 9"/>
          <p:cNvSpPr/>
          <p:nvPr/>
        </p:nvSpPr>
        <p:spPr>
          <a:xfrm>
            <a:off x="1393371" y="4047800"/>
            <a:ext cx="1491343" cy="1471257"/>
          </a:xfrm>
          <a:custGeom>
            <a:avLst/>
            <a:gdLst>
              <a:gd name="connsiteX0" fmla="*/ 0 w 1491343"/>
              <a:gd name="connsiteY0" fmla="*/ 1471257 h 1471257"/>
              <a:gd name="connsiteX1" fmla="*/ 424543 w 1491343"/>
              <a:gd name="connsiteY1" fmla="*/ 197629 h 1471257"/>
              <a:gd name="connsiteX2" fmla="*/ 1491343 w 1491343"/>
              <a:gd name="connsiteY2" fmla="*/ 23457 h 147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1343" h="1471257">
                <a:moveTo>
                  <a:pt x="0" y="1471257"/>
                </a:moveTo>
                <a:cubicBezTo>
                  <a:pt x="87993" y="955093"/>
                  <a:pt x="175986" y="438929"/>
                  <a:pt x="424543" y="197629"/>
                </a:cubicBezTo>
                <a:cubicBezTo>
                  <a:pt x="673100" y="-43671"/>
                  <a:pt x="1082221" y="-10107"/>
                  <a:pt x="1491343" y="23457"/>
                </a:cubicBezTo>
              </a:path>
            </a:pathLst>
          </a:cu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Freeform 10"/>
          <p:cNvSpPr/>
          <p:nvPr/>
        </p:nvSpPr>
        <p:spPr>
          <a:xfrm>
            <a:off x="1905000" y="4942114"/>
            <a:ext cx="1534886" cy="914400"/>
          </a:xfrm>
          <a:custGeom>
            <a:avLst/>
            <a:gdLst>
              <a:gd name="connsiteX0" fmla="*/ 0 w 1534886"/>
              <a:gd name="connsiteY0" fmla="*/ 914400 h 914400"/>
              <a:gd name="connsiteX1" fmla="*/ 1230086 w 1534886"/>
              <a:gd name="connsiteY1" fmla="*/ 707572 h 914400"/>
              <a:gd name="connsiteX2" fmla="*/ 1534886 w 1534886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4886" h="914400">
                <a:moveTo>
                  <a:pt x="0" y="914400"/>
                </a:moveTo>
                <a:cubicBezTo>
                  <a:pt x="487136" y="887186"/>
                  <a:pt x="974272" y="859972"/>
                  <a:pt x="1230086" y="707572"/>
                </a:cubicBezTo>
                <a:cubicBezTo>
                  <a:pt x="1485900" y="555172"/>
                  <a:pt x="1510393" y="277586"/>
                  <a:pt x="1534886" y="0"/>
                </a:cubicBezTo>
              </a:path>
            </a:pathLst>
          </a:custGeom>
          <a:ln w="28575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1131492" y="6346371"/>
            <a:ext cx="794897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/>
              <a:t>gradient</a:t>
            </a:r>
            <a:endParaRPr lang="he-IL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6519446"/>
            <a:ext cx="2286000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Perona</a:t>
            </a:r>
            <a:r>
              <a:rPr lang="en-US" sz="1600" dirty="0"/>
              <a:t> and Malik (1990)</a:t>
            </a:r>
            <a:endParaRPr lang="en-GB" sz="16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7772" y="3232288"/>
            <a:ext cx="2569028" cy="263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44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362200" y="1676400"/>
            <a:ext cx="3657600" cy="4953000"/>
            <a:chOff x="2362200" y="1676400"/>
            <a:chExt cx="3657600" cy="4953000"/>
          </a:xfrm>
        </p:grpSpPr>
        <p:grpSp>
          <p:nvGrpSpPr>
            <p:cNvPr id="13" name="Group 12"/>
            <p:cNvGrpSpPr/>
            <p:nvPr/>
          </p:nvGrpSpPr>
          <p:grpSpPr>
            <a:xfrm>
              <a:off x="2362200" y="3569732"/>
              <a:ext cx="3657600" cy="3059668"/>
              <a:chOff x="2362200" y="3569732"/>
              <a:chExt cx="3657600" cy="305966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362200" y="3569732"/>
                <a:ext cx="3657600" cy="3059668"/>
                <a:chOff x="2362200" y="3569732"/>
                <a:chExt cx="3657600" cy="3059668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3657600" y="3569732"/>
                  <a:ext cx="1066800" cy="2286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0000">
                      <a:srgbClr val="00B05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5" name="Picture 4" descr="http://upload.wikimedia.org/wikipedia/commons/thumb/f/f6/Gaussian_Filter.svg/700px-Gaussian_Filter.svg.pn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2362200" y="5946724"/>
                  <a:ext cx="3657600" cy="6826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38" name="Straight Arrow Connector 37"/>
              <p:cNvCxnSpPr/>
              <p:nvPr/>
            </p:nvCxnSpPr>
            <p:spPr>
              <a:xfrm flipH="1">
                <a:off x="3740781" y="6390164"/>
                <a:ext cx="831219" cy="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ounded Rectangle 5"/>
            <p:cNvSpPr/>
            <p:nvPr/>
          </p:nvSpPr>
          <p:spPr>
            <a:xfrm>
              <a:off x="4267200" y="1676400"/>
              <a:ext cx="1447800" cy="1066800"/>
            </a:xfrm>
            <a:prstGeom prst="roundRect">
              <a:avLst/>
            </a:pr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600" y="1689100"/>
            <a:ext cx="7315200" cy="4734530"/>
            <a:chOff x="609600" y="1689100"/>
            <a:chExt cx="7315200" cy="4734530"/>
          </a:xfrm>
        </p:grpSpPr>
        <p:grpSp>
          <p:nvGrpSpPr>
            <p:cNvPr id="12" name="Group 11"/>
            <p:cNvGrpSpPr/>
            <p:nvPr/>
          </p:nvGrpSpPr>
          <p:grpSpPr>
            <a:xfrm>
              <a:off x="609600" y="2743200"/>
              <a:ext cx="6553200" cy="3680430"/>
              <a:chOff x="609600" y="2743200"/>
              <a:chExt cx="6553200" cy="368043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609600" y="2743200"/>
                <a:ext cx="6553200" cy="3680430"/>
                <a:chOff x="609600" y="2743200"/>
                <a:chExt cx="6553200" cy="3680430"/>
              </a:xfrm>
            </p:grpSpPr>
            <p:sp>
              <p:nvSpPr>
                <p:cNvPr id="16" name="Rectangle 15"/>
                <p:cNvSpPr/>
                <p:nvPr/>
              </p:nvSpPr>
              <p:spPr>
                <a:xfrm rot="5400000">
                  <a:off x="3886200" y="1828800"/>
                  <a:ext cx="1066800" cy="54864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0000">
                      <a:srgbClr val="FF00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0" name="Picture 4" descr="http://upload.wikimedia.org/wikipedia/commons/thumb/f/f6/Gaussian_Filter.svg/700px-Gaussian_Filter.svg.pn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 rot="5400000">
                  <a:off x="-877862" y="4230662"/>
                  <a:ext cx="3657600" cy="6826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Rectangle 32"/>
                    <p:cNvSpPr/>
                    <p:nvPr/>
                  </p:nvSpPr>
                  <p:spPr>
                    <a:xfrm>
                      <a:off x="3354729" y="5961965"/>
                      <a:ext cx="430502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oMath>
                        </m:oMathPara>
                      </a14:m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3" name="Rectangle 3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54729" y="5961965"/>
                      <a:ext cx="430502" cy="461665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 b="-92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5" name="Straight Arrow Connector 34"/>
                <p:cNvCxnSpPr/>
                <p:nvPr/>
              </p:nvCxnSpPr>
              <p:spPr>
                <a:xfrm>
                  <a:off x="863600" y="4140200"/>
                  <a:ext cx="0" cy="826532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/>
                  <p:cNvSpPr/>
                  <p:nvPr/>
                </p:nvSpPr>
                <p:spPr>
                  <a:xfrm>
                    <a:off x="741482" y="3657600"/>
                    <a:ext cx="440633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Rectangle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1482" y="3657600"/>
                    <a:ext cx="440633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Rounded Rectangle 6"/>
            <p:cNvSpPr/>
            <p:nvPr/>
          </p:nvSpPr>
          <p:spPr>
            <a:xfrm>
              <a:off x="5715000" y="1689100"/>
              <a:ext cx="2209800" cy="1066800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Bilateral Filtering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62800" y="600813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76400" y="3067566"/>
            <a:ext cx="99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Intensity</a:t>
            </a:r>
          </a:p>
        </p:txBody>
      </p:sp>
      <p:sp>
        <p:nvSpPr>
          <p:cNvPr id="17" name="Oval 16"/>
          <p:cNvSpPr/>
          <p:nvPr/>
        </p:nvSpPr>
        <p:spPr>
          <a:xfrm>
            <a:off x="3657600" y="4026932"/>
            <a:ext cx="1066800" cy="1066800"/>
          </a:xfrm>
          <a:prstGeom prst="ellipse">
            <a:avLst/>
          </a:prstGeom>
          <a:gradFill flip="none" rotWithShape="1">
            <a:gsLst>
              <a:gs pos="18000">
                <a:srgbClr val="7030A0"/>
              </a:gs>
              <a:gs pos="9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997700" y="6519446"/>
            <a:ext cx="2146300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Smith and Brady (1997)</a:t>
            </a:r>
            <a:endParaRPr lang="en-GB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76400" y="3417332"/>
            <a:ext cx="0" cy="2438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76400" y="5855732"/>
            <a:ext cx="5486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1689100" y="3645932"/>
            <a:ext cx="5308600" cy="2184400"/>
          </a:xfrm>
          <a:custGeom>
            <a:avLst/>
            <a:gdLst>
              <a:gd name="connsiteX0" fmla="*/ 0 w 5308600"/>
              <a:gd name="connsiteY0" fmla="*/ 2184400 h 2184400"/>
              <a:gd name="connsiteX1" fmla="*/ 279400 w 5308600"/>
              <a:gd name="connsiteY1" fmla="*/ 2159000 h 2184400"/>
              <a:gd name="connsiteX2" fmla="*/ 406400 w 5308600"/>
              <a:gd name="connsiteY2" fmla="*/ 2120900 h 2184400"/>
              <a:gd name="connsiteX3" fmla="*/ 444500 w 5308600"/>
              <a:gd name="connsiteY3" fmla="*/ 2108200 h 2184400"/>
              <a:gd name="connsiteX4" fmla="*/ 1676400 w 5308600"/>
              <a:gd name="connsiteY4" fmla="*/ 2095500 h 2184400"/>
              <a:gd name="connsiteX5" fmla="*/ 1752600 w 5308600"/>
              <a:gd name="connsiteY5" fmla="*/ 2070100 h 2184400"/>
              <a:gd name="connsiteX6" fmla="*/ 1866900 w 5308600"/>
              <a:gd name="connsiteY6" fmla="*/ 2044700 h 2184400"/>
              <a:gd name="connsiteX7" fmla="*/ 1917700 w 5308600"/>
              <a:gd name="connsiteY7" fmla="*/ 2032000 h 2184400"/>
              <a:gd name="connsiteX8" fmla="*/ 1993900 w 5308600"/>
              <a:gd name="connsiteY8" fmla="*/ 2006600 h 2184400"/>
              <a:gd name="connsiteX9" fmla="*/ 2095500 w 5308600"/>
              <a:gd name="connsiteY9" fmla="*/ 1993900 h 2184400"/>
              <a:gd name="connsiteX10" fmla="*/ 2209800 w 5308600"/>
              <a:gd name="connsiteY10" fmla="*/ 1930400 h 2184400"/>
              <a:gd name="connsiteX11" fmla="*/ 2235200 w 5308600"/>
              <a:gd name="connsiteY11" fmla="*/ 1892300 h 2184400"/>
              <a:gd name="connsiteX12" fmla="*/ 2311400 w 5308600"/>
              <a:gd name="connsiteY12" fmla="*/ 1816100 h 2184400"/>
              <a:gd name="connsiteX13" fmla="*/ 2362200 w 5308600"/>
              <a:gd name="connsiteY13" fmla="*/ 1739900 h 2184400"/>
              <a:gd name="connsiteX14" fmla="*/ 2387600 w 5308600"/>
              <a:gd name="connsiteY14" fmla="*/ 1638300 h 2184400"/>
              <a:gd name="connsiteX15" fmla="*/ 2413000 w 5308600"/>
              <a:gd name="connsiteY15" fmla="*/ 1600200 h 2184400"/>
              <a:gd name="connsiteX16" fmla="*/ 2425700 w 5308600"/>
              <a:gd name="connsiteY16" fmla="*/ 1498600 h 2184400"/>
              <a:gd name="connsiteX17" fmla="*/ 2451100 w 5308600"/>
              <a:gd name="connsiteY17" fmla="*/ 1384300 h 2184400"/>
              <a:gd name="connsiteX18" fmla="*/ 2463800 w 5308600"/>
              <a:gd name="connsiteY18" fmla="*/ 1308100 h 2184400"/>
              <a:gd name="connsiteX19" fmla="*/ 2476500 w 5308600"/>
              <a:gd name="connsiteY19" fmla="*/ 787400 h 2184400"/>
              <a:gd name="connsiteX20" fmla="*/ 2501900 w 5308600"/>
              <a:gd name="connsiteY20" fmla="*/ 711200 h 2184400"/>
              <a:gd name="connsiteX21" fmla="*/ 2540000 w 5308600"/>
              <a:gd name="connsiteY21" fmla="*/ 558800 h 2184400"/>
              <a:gd name="connsiteX22" fmla="*/ 2565400 w 5308600"/>
              <a:gd name="connsiteY22" fmla="*/ 482600 h 2184400"/>
              <a:gd name="connsiteX23" fmla="*/ 2578100 w 5308600"/>
              <a:gd name="connsiteY23" fmla="*/ 444500 h 2184400"/>
              <a:gd name="connsiteX24" fmla="*/ 2590800 w 5308600"/>
              <a:gd name="connsiteY24" fmla="*/ 393700 h 2184400"/>
              <a:gd name="connsiteX25" fmla="*/ 2616200 w 5308600"/>
              <a:gd name="connsiteY25" fmla="*/ 342900 h 2184400"/>
              <a:gd name="connsiteX26" fmla="*/ 2628900 w 5308600"/>
              <a:gd name="connsiteY26" fmla="*/ 304800 h 2184400"/>
              <a:gd name="connsiteX27" fmla="*/ 2654300 w 5308600"/>
              <a:gd name="connsiteY27" fmla="*/ 254000 h 2184400"/>
              <a:gd name="connsiteX28" fmla="*/ 2667000 w 5308600"/>
              <a:gd name="connsiteY28" fmla="*/ 215900 h 2184400"/>
              <a:gd name="connsiteX29" fmla="*/ 2730500 w 5308600"/>
              <a:gd name="connsiteY29" fmla="*/ 139700 h 2184400"/>
              <a:gd name="connsiteX30" fmla="*/ 2755900 w 5308600"/>
              <a:gd name="connsiteY30" fmla="*/ 101600 h 2184400"/>
              <a:gd name="connsiteX31" fmla="*/ 2794000 w 5308600"/>
              <a:gd name="connsiteY31" fmla="*/ 76200 h 2184400"/>
              <a:gd name="connsiteX32" fmla="*/ 2832100 w 5308600"/>
              <a:gd name="connsiteY32" fmla="*/ 38100 h 2184400"/>
              <a:gd name="connsiteX33" fmla="*/ 2870200 w 5308600"/>
              <a:gd name="connsiteY33" fmla="*/ 25400 h 2184400"/>
              <a:gd name="connsiteX34" fmla="*/ 3022600 w 5308600"/>
              <a:gd name="connsiteY34" fmla="*/ 0 h 2184400"/>
              <a:gd name="connsiteX35" fmla="*/ 3670300 w 5308600"/>
              <a:gd name="connsiteY35" fmla="*/ 12700 h 2184400"/>
              <a:gd name="connsiteX36" fmla="*/ 3822700 w 5308600"/>
              <a:gd name="connsiteY36" fmla="*/ 25400 h 2184400"/>
              <a:gd name="connsiteX37" fmla="*/ 4025900 w 5308600"/>
              <a:gd name="connsiteY37" fmla="*/ 38100 h 2184400"/>
              <a:gd name="connsiteX38" fmla="*/ 4216400 w 5308600"/>
              <a:gd name="connsiteY38" fmla="*/ 63500 h 2184400"/>
              <a:gd name="connsiteX39" fmla="*/ 5067300 w 5308600"/>
              <a:gd name="connsiteY39" fmla="*/ 50800 h 2184400"/>
              <a:gd name="connsiteX40" fmla="*/ 5245100 w 5308600"/>
              <a:gd name="connsiteY40" fmla="*/ 25400 h 2184400"/>
              <a:gd name="connsiteX41" fmla="*/ 5308600 w 5308600"/>
              <a:gd name="connsiteY41" fmla="*/ 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308600" h="2184400">
                <a:moveTo>
                  <a:pt x="0" y="2184400"/>
                </a:moveTo>
                <a:cubicBezTo>
                  <a:pt x="176498" y="2174018"/>
                  <a:pt x="163459" y="2184765"/>
                  <a:pt x="279400" y="2159000"/>
                </a:cubicBezTo>
                <a:cubicBezTo>
                  <a:pt x="336981" y="2146204"/>
                  <a:pt x="343083" y="2142006"/>
                  <a:pt x="406400" y="2120900"/>
                </a:cubicBezTo>
                <a:cubicBezTo>
                  <a:pt x="419100" y="2116667"/>
                  <a:pt x="431114" y="2108338"/>
                  <a:pt x="444500" y="2108200"/>
                </a:cubicBezTo>
                <a:lnTo>
                  <a:pt x="1676400" y="2095500"/>
                </a:lnTo>
                <a:cubicBezTo>
                  <a:pt x="1701800" y="2087033"/>
                  <a:pt x="1726625" y="2076594"/>
                  <a:pt x="1752600" y="2070100"/>
                </a:cubicBezTo>
                <a:cubicBezTo>
                  <a:pt x="1876490" y="2039127"/>
                  <a:pt x="1721792" y="2076946"/>
                  <a:pt x="1866900" y="2044700"/>
                </a:cubicBezTo>
                <a:cubicBezTo>
                  <a:pt x="1883939" y="2040914"/>
                  <a:pt x="1900982" y="2037016"/>
                  <a:pt x="1917700" y="2032000"/>
                </a:cubicBezTo>
                <a:cubicBezTo>
                  <a:pt x="1943345" y="2024307"/>
                  <a:pt x="1967333" y="2009921"/>
                  <a:pt x="1993900" y="2006600"/>
                </a:cubicBezTo>
                <a:lnTo>
                  <a:pt x="2095500" y="1993900"/>
                </a:lnTo>
                <a:cubicBezTo>
                  <a:pt x="2169119" y="1969360"/>
                  <a:pt x="2165929" y="1983045"/>
                  <a:pt x="2209800" y="1930400"/>
                </a:cubicBezTo>
                <a:cubicBezTo>
                  <a:pt x="2219571" y="1918674"/>
                  <a:pt x="2225059" y="1903708"/>
                  <a:pt x="2235200" y="1892300"/>
                </a:cubicBezTo>
                <a:cubicBezTo>
                  <a:pt x="2259065" y="1865452"/>
                  <a:pt x="2291475" y="1845988"/>
                  <a:pt x="2311400" y="1816100"/>
                </a:cubicBezTo>
                <a:lnTo>
                  <a:pt x="2362200" y="1739900"/>
                </a:lnTo>
                <a:cubicBezTo>
                  <a:pt x="2367030" y="1715748"/>
                  <a:pt x="2374583" y="1664335"/>
                  <a:pt x="2387600" y="1638300"/>
                </a:cubicBezTo>
                <a:cubicBezTo>
                  <a:pt x="2394426" y="1624648"/>
                  <a:pt x="2404533" y="1612900"/>
                  <a:pt x="2413000" y="1600200"/>
                </a:cubicBezTo>
                <a:cubicBezTo>
                  <a:pt x="2417233" y="1566333"/>
                  <a:pt x="2420510" y="1532333"/>
                  <a:pt x="2425700" y="1498600"/>
                </a:cubicBezTo>
                <a:cubicBezTo>
                  <a:pt x="2440487" y="1402484"/>
                  <a:pt x="2434245" y="1468575"/>
                  <a:pt x="2451100" y="1384300"/>
                </a:cubicBezTo>
                <a:cubicBezTo>
                  <a:pt x="2456150" y="1359050"/>
                  <a:pt x="2459567" y="1333500"/>
                  <a:pt x="2463800" y="1308100"/>
                </a:cubicBezTo>
                <a:cubicBezTo>
                  <a:pt x="2468033" y="1134533"/>
                  <a:pt x="2465440" y="960666"/>
                  <a:pt x="2476500" y="787400"/>
                </a:cubicBezTo>
                <a:cubicBezTo>
                  <a:pt x="2478206" y="760680"/>
                  <a:pt x="2497498" y="737610"/>
                  <a:pt x="2501900" y="711200"/>
                </a:cubicBezTo>
                <a:cubicBezTo>
                  <a:pt x="2519002" y="608590"/>
                  <a:pt x="2506457" y="659429"/>
                  <a:pt x="2540000" y="558800"/>
                </a:cubicBezTo>
                <a:lnTo>
                  <a:pt x="2565400" y="482600"/>
                </a:lnTo>
                <a:cubicBezTo>
                  <a:pt x="2569633" y="469900"/>
                  <a:pt x="2574853" y="457487"/>
                  <a:pt x="2578100" y="444500"/>
                </a:cubicBezTo>
                <a:cubicBezTo>
                  <a:pt x="2582333" y="427567"/>
                  <a:pt x="2584671" y="410043"/>
                  <a:pt x="2590800" y="393700"/>
                </a:cubicBezTo>
                <a:cubicBezTo>
                  <a:pt x="2597447" y="375973"/>
                  <a:pt x="2608742" y="360301"/>
                  <a:pt x="2616200" y="342900"/>
                </a:cubicBezTo>
                <a:cubicBezTo>
                  <a:pt x="2621473" y="330595"/>
                  <a:pt x="2623627" y="317105"/>
                  <a:pt x="2628900" y="304800"/>
                </a:cubicBezTo>
                <a:cubicBezTo>
                  <a:pt x="2636358" y="287399"/>
                  <a:pt x="2646842" y="271401"/>
                  <a:pt x="2654300" y="254000"/>
                </a:cubicBezTo>
                <a:cubicBezTo>
                  <a:pt x="2659573" y="241695"/>
                  <a:pt x="2661013" y="227874"/>
                  <a:pt x="2667000" y="215900"/>
                </a:cubicBezTo>
                <a:cubicBezTo>
                  <a:pt x="2690649" y="168602"/>
                  <a:pt x="2695391" y="181831"/>
                  <a:pt x="2730500" y="139700"/>
                </a:cubicBezTo>
                <a:cubicBezTo>
                  <a:pt x="2740271" y="127974"/>
                  <a:pt x="2745107" y="112393"/>
                  <a:pt x="2755900" y="101600"/>
                </a:cubicBezTo>
                <a:cubicBezTo>
                  <a:pt x="2766693" y="90807"/>
                  <a:pt x="2782274" y="85971"/>
                  <a:pt x="2794000" y="76200"/>
                </a:cubicBezTo>
                <a:cubicBezTo>
                  <a:pt x="2807798" y="64702"/>
                  <a:pt x="2817156" y="48063"/>
                  <a:pt x="2832100" y="38100"/>
                </a:cubicBezTo>
                <a:cubicBezTo>
                  <a:pt x="2843239" y="30674"/>
                  <a:pt x="2857328" y="29078"/>
                  <a:pt x="2870200" y="25400"/>
                </a:cubicBezTo>
                <a:cubicBezTo>
                  <a:pt x="2935464" y="6753"/>
                  <a:pt x="2940142" y="10307"/>
                  <a:pt x="3022600" y="0"/>
                </a:cubicBezTo>
                <a:lnTo>
                  <a:pt x="3670300" y="12700"/>
                </a:lnTo>
                <a:cubicBezTo>
                  <a:pt x="3721250" y="14317"/>
                  <a:pt x="3771853" y="21768"/>
                  <a:pt x="3822700" y="25400"/>
                </a:cubicBezTo>
                <a:lnTo>
                  <a:pt x="4025900" y="38100"/>
                </a:lnTo>
                <a:cubicBezTo>
                  <a:pt x="4101479" y="63293"/>
                  <a:pt x="4092094" y="63500"/>
                  <a:pt x="4216400" y="63500"/>
                </a:cubicBezTo>
                <a:cubicBezTo>
                  <a:pt x="4500065" y="63500"/>
                  <a:pt x="4783667" y="55033"/>
                  <a:pt x="5067300" y="50800"/>
                </a:cubicBezTo>
                <a:cubicBezTo>
                  <a:pt x="5239170" y="16426"/>
                  <a:pt x="4983648" y="65623"/>
                  <a:pt x="5245100" y="25400"/>
                </a:cubicBezTo>
                <a:cubicBezTo>
                  <a:pt x="5295275" y="17681"/>
                  <a:pt x="5285764" y="22836"/>
                  <a:pt x="5308600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14800" y="4495800"/>
            <a:ext cx="114300" cy="1143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6002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/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600200"/>
              </a:xfr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694452" y="1371600"/>
            <a:ext cx="2376398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11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Gaussian Smoothing</a:t>
            </a:r>
          </a:p>
        </p:txBody>
      </p:sp>
      <p:pic>
        <p:nvPicPr>
          <p:cNvPr id="4099" name="Picture 4" descr="low_pas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665413"/>
            <a:ext cx="2395538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inpu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701925"/>
            <a:ext cx="24018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6" descr="BIG_sk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195262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BIG_ed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28612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BIG_ro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461010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1676400" y="2828925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5" name="Rectangle 11"/>
          <p:cNvSpPr>
            <a:spLocks noChangeArrowheads="1"/>
          </p:cNvSpPr>
          <p:nvPr/>
        </p:nvSpPr>
        <p:spPr bwMode="auto">
          <a:xfrm>
            <a:off x="1209675" y="4043363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6" name="Line 12"/>
          <p:cNvSpPr>
            <a:spLocks noChangeShapeType="1"/>
          </p:cNvSpPr>
          <p:nvPr/>
        </p:nvSpPr>
        <p:spPr bwMode="auto">
          <a:xfrm flipV="1">
            <a:off x="1905000" y="2371725"/>
            <a:ext cx="1371600" cy="457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Line 14"/>
          <p:cNvSpPr>
            <a:spLocks noChangeShapeType="1"/>
          </p:cNvSpPr>
          <p:nvPr/>
        </p:nvSpPr>
        <p:spPr bwMode="auto">
          <a:xfrm>
            <a:off x="1447800" y="4276725"/>
            <a:ext cx="1828800" cy="762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Rectangle 10"/>
          <p:cNvSpPr>
            <a:spLocks noChangeArrowheads="1"/>
          </p:cNvSpPr>
          <p:nvPr/>
        </p:nvSpPr>
        <p:spPr bwMode="auto">
          <a:xfrm>
            <a:off x="328613" y="3209925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563563" y="3332163"/>
            <a:ext cx="2713037" cy="411162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10" name="Picture 15" descr="BIG_gaussian"/>
          <p:cNvPicPr>
            <a:picLocks noChangeAspect="1" noChangeArrowheads="1"/>
          </p:cNvPicPr>
          <p:nvPr/>
        </p:nvPicPr>
        <p:blipFill>
          <a:blip r:embed="rId8" cstate="print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4425" y="1947863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4346575" y="1695450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800" baseline="-25000" dirty="0">
                <a:latin typeface="Times New Roman" pitchFamily="18" charset="0"/>
              </a:rPr>
              <a:t>*</a:t>
            </a:r>
          </a:p>
        </p:txBody>
      </p:sp>
      <p:pic>
        <p:nvPicPr>
          <p:cNvPr id="4112" name="Picture 17" descr="BIG_gaussian"/>
          <p:cNvPicPr>
            <a:picLocks noChangeAspect="1" noChangeArrowheads="1"/>
          </p:cNvPicPr>
          <p:nvPr/>
        </p:nvPicPr>
        <p:blipFill>
          <a:blip r:embed="rId8" cstate="print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4425" y="3281363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Text Box 18"/>
          <p:cNvSpPr txBox="1">
            <a:spLocks noChangeArrowheads="1"/>
          </p:cNvSpPr>
          <p:nvPr/>
        </p:nvSpPr>
        <p:spPr bwMode="auto">
          <a:xfrm>
            <a:off x="4346575" y="3028950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800" baseline="-25000">
                <a:latin typeface="Times New Roman" pitchFamily="18" charset="0"/>
              </a:rPr>
              <a:t>*</a:t>
            </a:r>
          </a:p>
        </p:txBody>
      </p:sp>
      <p:pic>
        <p:nvPicPr>
          <p:cNvPr id="4114" name="Picture 19" descr="BIG_gaussian"/>
          <p:cNvPicPr>
            <a:picLocks noChangeAspect="1" noChangeArrowheads="1"/>
          </p:cNvPicPr>
          <p:nvPr/>
        </p:nvPicPr>
        <p:blipFill>
          <a:blip r:embed="rId8" cstate="print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4425" y="4605338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Text Box 20"/>
          <p:cNvSpPr txBox="1">
            <a:spLocks noChangeArrowheads="1"/>
          </p:cNvSpPr>
          <p:nvPr/>
        </p:nvSpPr>
        <p:spPr bwMode="auto">
          <a:xfrm>
            <a:off x="4346575" y="43529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800" baseline="-25000">
                <a:latin typeface="Times New Roman" pitchFamily="18" charset="0"/>
              </a:rPr>
              <a:t>*</a:t>
            </a:r>
          </a:p>
        </p:txBody>
      </p:sp>
      <p:sp>
        <p:nvSpPr>
          <p:cNvPr id="4116" name="Text Box 21"/>
          <p:cNvSpPr txBox="1">
            <a:spLocks noChangeArrowheads="1"/>
          </p:cNvSpPr>
          <p:nvPr/>
        </p:nvSpPr>
        <p:spPr bwMode="auto">
          <a:xfrm>
            <a:off x="155575" y="2332038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4117" name="Text Box 22"/>
          <p:cNvSpPr txBox="1">
            <a:spLocks noChangeArrowheads="1"/>
          </p:cNvSpPr>
          <p:nvPr/>
        </p:nvSpPr>
        <p:spPr bwMode="auto">
          <a:xfrm>
            <a:off x="6486525" y="2295525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18" name="Text Box 23"/>
              <p:cNvSpPr txBox="1">
                <a:spLocks noChangeArrowheads="1"/>
              </p:cNvSpPr>
              <p:nvPr/>
            </p:nvSpPr>
            <p:spPr bwMode="auto">
              <a:xfrm>
                <a:off x="2082376" y="5878513"/>
                <a:ext cx="4979248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400" dirty="0"/>
                  <a:t>Same Gaussian kernel everywhere</a:t>
                </a:r>
              </a:p>
              <a:p>
                <a:pPr algn="ctr" eaLnBrk="1" hangingPunct="1"/>
                <a:r>
                  <a:rPr lang="en-US" sz="2400" dirty="0"/>
                  <a:t>Averages across edges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400" dirty="0"/>
                  <a:t> blur</a:t>
                </a:r>
              </a:p>
            </p:txBody>
          </p:sp>
        </mc:Choice>
        <mc:Fallback xmlns="">
          <p:sp>
            <p:nvSpPr>
              <p:cNvPr id="4118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2376" y="5878513"/>
                <a:ext cx="4979248" cy="830997"/>
              </a:xfrm>
              <a:prstGeom prst="rect">
                <a:avLst/>
              </a:prstGeom>
              <a:blipFill rotWithShape="1">
                <a:blip r:embed="rId9"/>
                <a:stretch>
                  <a:fillRect l="-1471" t="-5109" r="-1471" b="-160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287446" y="0"/>
            <a:ext cx="460865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Slides taken from Sylvain Paris, </a:t>
            </a:r>
            <a:r>
              <a:rPr lang="en-US" dirty="0" err="1"/>
              <a:t>Siggraph</a:t>
            </a:r>
            <a:r>
              <a:rPr lang="en-US" dirty="0"/>
              <a:t> 2007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3882391" y="4987291"/>
            <a:ext cx="45719" cy="4571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3882391" y="3648234"/>
            <a:ext cx="45719" cy="4571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3882391" y="2309178"/>
            <a:ext cx="45719" cy="4571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605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6" descr="bas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8438" y="2662238"/>
            <a:ext cx="24003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3" descr="BIG_kernel_sk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4425" y="1947863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4" descr="BIG_kernel_ed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4425" y="3281363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5" descr="BIG_kernel_r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4425" y="4605338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Bilateral Filtering</a:t>
            </a:r>
          </a:p>
        </p:txBody>
      </p:sp>
      <p:pic>
        <p:nvPicPr>
          <p:cNvPr id="5127" name="Picture 4" descr="input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701925"/>
            <a:ext cx="24018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8" name="Picture 5" descr="BIG_sk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195262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6" descr="BIG_ed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28612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7" descr="BIG_roc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461010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tangle 8"/>
          <p:cNvSpPr>
            <a:spLocks noChangeArrowheads="1"/>
          </p:cNvSpPr>
          <p:nvPr/>
        </p:nvSpPr>
        <p:spPr bwMode="auto">
          <a:xfrm>
            <a:off x="1676400" y="2828925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5132" name="Rectangle 9"/>
          <p:cNvSpPr>
            <a:spLocks noChangeArrowheads="1"/>
          </p:cNvSpPr>
          <p:nvPr/>
        </p:nvSpPr>
        <p:spPr bwMode="auto">
          <a:xfrm>
            <a:off x="1209675" y="4043363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5133" name="Line 10"/>
          <p:cNvSpPr>
            <a:spLocks noChangeShapeType="1"/>
          </p:cNvSpPr>
          <p:nvPr/>
        </p:nvSpPr>
        <p:spPr bwMode="auto">
          <a:xfrm flipV="1">
            <a:off x="1905000" y="2371725"/>
            <a:ext cx="1371600" cy="457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Line 11"/>
          <p:cNvSpPr>
            <a:spLocks noChangeShapeType="1"/>
          </p:cNvSpPr>
          <p:nvPr/>
        </p:nvSpPr>
        <p:spPr bwMode="auto">
          <a:xfrm>
            <a:off x="1447800" y="4276725"/>
            <a:ext cx="1828800" cy="762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Rectangle 12"/>
          <p:cNvSpPr>
            <a:spLocks noChangeArrowheads="1"/>
          </p:cNvSpPr>
          <p:nvPr/>
        </p:nvSpPr>
        <p:spPr bwMode="auto">
          <a:xfrm>
            <a:off x="328613" y="3209925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5136" name="Line 13"/>
          <p:cNvSpPr>
            <a:spLocks noChangeShapeType="1"/>
          </p:cNvSpPr>
          <p:nvPr/>
        </p:nvSpPr>
        <p:spPr bwMode="auto">
          <a:xfrm>
            <a:off x="563563" y="3332163"/>
            <a:ext cx="2713037" cy="411162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Text Box 15"/>
          <p:cNvSpPr txBox="1">
            <a:spLocks noChangeArrowheads="1"/>
          </p:cNvSpPr>
          <p:nvPr/>
        </p:nvSpPr>
        <p:spPr bwMode="auto">
          <a:xfrm>
            <a:off x="4346575" y="1695450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800" baseline="-25000" dirty="0">
                <a:latin typeface="Times New Roman" pitchFamily="18" charset="0"/>
              </a:rPr>
              <a:t>*</a:t>
            </a:r>
          </a:p>
        </p:txBody>
      </p:sp>
      <p:sp>
        <p:nvSpPr>
          <p:cNvPr id="5138" name="Text Box 17"/>
          <p:cNvSpPr txBox="1">
            <a:spLocks noChangeArrowheads="1"/>
          </p:cNvSpPr>
          <p:nvPr/>
        </p:nvSpPr>
        <p:spPr bwMode="auto">
          <a:xfrm>
            <a:off x="4346575" y="3028950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800" baseline="-25000">
                <a:latin typeface="Times New Roman" pitchFamily="18" charset="0"/>
              </a:rPr>
              <a:t>*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4346575" y="43529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800" baseline="-25000">
                <a:latin typeface="Times New Roman" pitchFamily="18" charset="0"/>
              </a:rPr>
              <a:t>*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155575" y="2332038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6486525" y="2295525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output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739334" y="5878512"/>
            <a:ext cx="56653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/>
              <a:t>Kernel shape depends on image content</a:t>
            </a:r>
          </a:p>
          <a:p>
            <a:pPr algn="ctr" eaLnBrk="1" hangingPunct="1"/>
            <a:r>
              <a:rPr lang="en-US" sz="2400" dirty="0"/>
              <a:t>Avoids averaging across edges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82391" y="4987291"/>
            <a:ext cx="45719" cy="4571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3882391" y="3648234"/>
            <a:ext cx="45719" cy="4571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3882391" y="2309178"/>
            <a:ext cx="45719" cy="4571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2287446" y="0"/>
            <a:ext cx="460865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Slides taken from Sylvain Paris, </a:t>
            </a:r>
            <a:r>
              <a:rPr lang="en-US" dirty="0" err="1"/>
              <a:t>Siggraph</a:t>
            </a:r>
            <a:r>
              <a:rPr lang="en-US" dirty="0"/>
              <a:t> 2007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699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Denoising</a:t>
            </a:r>
            <a:r>
              <a:rPr lang="en-US" dirty="0"/>
              <a:t> in the Transform 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Motivation – New representation where signal and noise are more separated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Denoise</a:t>
            </a:r>
            <a:r>
              <a:rPr lang="en-US" dirty="0"/>
              <a:t> = “Suppress noise coefficients while preserving the signal coefficients”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873375"/>
            <a:ext cx="32004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2879725"/>
            <a:ext cx="32004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962400" y="3794125"/>
            <a:ext cx="914400" cy="452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2788768">
            <a:off x="5920405" y="2646857"/>
            <a:ext cx="2362200" cy="1612900"/>
            <a:chOff x="3124200" y="4876800"/>
            <a:chExt cx="2362200" cy="1612900"/>
          </a:xfrm>
        </p:grpSpPr>
        <p:sp>
          <p:nvSpPr>
            <p:cNvPr id="7" name="Rectangle 6"/>
            <p:cNvSpPr/>
            <p:nvPr/>
          </p:nvSpPr>
          <p:spPr>
            <a:xfrm>
              <a:off x="3124200" y="4876800"/>
              <a:ext cx="2362200" cy="1600200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3162300" y="6477000"/>
              <a:ext cx="2324100" cy="127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890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Fourier Domain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u="sng" dirty="0"/>
                  <a:t>Noise </a:t>
                </a:r>
                <a:br>
                  <a:rPr lang="en-US" u="sng" dirty="0"/>
                </a:br>
                <a:r>
                  <a:rPr lang="en-US" dirty="0"/>
                  <a:t>White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/>
                  <a:t> spread uniformly in Fourier domain</a:t>
                </a:r>
              </a:p>
              <a:p>
                <a:r>
                  <a:rPr lang="en-US" u="sng" dirty="0"/>
                  <a:t>Signal</a:t>
                </a:r>
                <a:br>
                  <a:rPr lang="en-US" dirty="0"/>
                </a:br>
                <a:r>
                  <a:rPr lang="en-US" dirty="0"/>
                  <a:t>Spread non-uniformly in the Fourier domain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057400" y="3954930"/>
            <a:ext cx="5026484" cy="2506839"/>
            <a:chOff x="1296662" y="3886982"/>
            <a:chExt cx="4011754" cy="2000766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296662" y="5715782"/>
              <a:ext cx="3694439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2997201" y="3886982"/>
              <a:ext cx="0" cy="18288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662" y="4116098"/>
              <a:ext cx="3324877" cy="1771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4962058" y="5474185"/>
                  <a:ext cx="346358" cy="3193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2058" y="5474185"/>
                  <a:ext cx="346358" cy="31933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3276601" y="4376448"/>
              <a:ext cx="1068061" cy="319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66FF33"/>
                  </a:solidFill>
                </a:rPr>
                <a:t>signal</a:t>
              </a:r>
              <a:endParaRPr lang="en-US" dirty="0">
                <a:solidFill>
                  <a:srgbClr val="66FF33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49063" y="4850763"/>
              <a:ext cx="762000" cy="319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noise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3339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Low-Pass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76019" cy="5257800"/>
          </a:xfrm>
        </p:spPr>
        <p:txBody>
          <a:bodyPr>
            <a:normAutofit/>
          </a:bodyPr>
          <a:lstStyle/>
          <a:p>
            <a:r>
              <a:rPr lang="en-US" dirty="0"/>
              <a:t>Low pass with some cut-off frequency</a:t>
            </a:r>
          </a:p>
          <a:p>
            <a:r>
              <a:rPr lang="en-US" dirty="0"/>
              <a:t>Keeps most of the signal energy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Equivalent to Global Smoothing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556146"/>
            <a:ext cx="2335481" cy="124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1346903" y="3395209"/>
            <a:ext cx="0" cy="128459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758324" y="3998313"/>
            <a:ext cx="1077794" cy="702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8852" y="4679807"/>
            <a:ext cx="240861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284652" y="3417064"/>
            <a:ext cx="0" cy="128459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276600" y="4701661"/>
            <a:ext cx="240861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43400" y="3645664"/>
            <a:ext cx="214099" cy="259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14600" y="3745348"/>
                <a:ext cx="57098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745348"/>
                <a:ext cx="57098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562600" y="3745348"/>
                <a:ext cx="5838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745348"/>
                <a:ext cx="58381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0920" y="3568792"/>
            <a:ext cx="1104900" cy="124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 flipV="1">
            <a:off x="7332651" y="3416392"/>
            <a:ext cx="0" cy="128459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324600" y="4700990"/>
            <a:ext cx="240861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848540" y="4483192"/>
            <a:ext cx="0" cy="217127"/>
          </a:xfrm>
          <a:prstGeom prst="line">
            <a:avLst/>
          </a:prstGeom>
          <a:ln w="1905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935659" y="4483192"/>
            <a:ext cx="0" cy="217127"/>
          </a:xfrm>
          <a:prstGeom prst="line">
            <a:avLst/>
          </a:prstGeom>
          <a:ln w="1905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935659" y="4348980"/>
            <a:ext cx="0" cy="1342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43459" y="4330792"/>
            <a:ext cx="0" cy="1342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52800" y="4724400"/>
            <a:ext cx="1978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Low pass filter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7914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naturfotograf.com/D200/D200_IR_87_DSC_98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7455" y="197838"/>
            <a:ext cx="4694145" cy="315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bestinclass.com/posted_images/0000/0244/lowlight_noisehigh2.jpg?1290108260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999" y="186465"/>
            <a:ext cx="4064001" cy="481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1.bp.blogspot.com/_7rebQrvRj1A/TJKd6k7b-oI/AAAAAAAAAHQ/HTuqJTfKBMc/s1600/759_ultras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2055" y="3549607"/>
            <a:ext cx="4567146" cy="307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58201" y="350239"/>
            <a:ext cx="381000" cy="381000"/>
          </a:xfrm>
          <a:prstGeom prst="rect">
            <a:avLst/>
          </a:prstGeom>
          <a:solidFill>
            <a:srgbClr val="FFFFFF">
              <a:alpha val="61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248640"/>
            <a:ext cx="1828800" cy="369332"/>
          </a:xfrm>
          <a:prstGeom prst="rect">
            <a:avLst/>
          </a:prstGeom>
          <a:solidFill>
            <a:srgbClr val="FFFFFF">
              <a:alpha val="61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Indoor – low light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600" y="3714707"/>
            <a:ext cx="533400" cy="369332"/>
          </a:xfrm>
          <a:prstGeom prst="rect">
            <a:avLst/>
          </a:prstGeom>
          <a:solidFill>
            <a:srgbClr val="FFFFFF">
              <a:alpha val="61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</a:t>
            </a:r>
          </a:p>
        </p:txBody>
      </p:sp>
    </p:spTree>
    <p:extLst>
      <p:ext uri="{BB962C8B-B14F-4D97-AF65-F5344CB8AC3E}">
        <p14:creationId xmlns:p14="http://schemas.microsoft.com/office/powerpoint/2010/main" val="585041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3175146"/>
            <a:ext cx="2335481" cy="124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04800" y="2590800"/>
            <a:ext cx="8534400" cy="266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 an Optimal Filter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 smtClean="0">
                              <a:latin typeface="Cambria Math"/>
                            </a:rPr>
                            <m:t>𝑋</m:t>
                          </m:r>
                        </m:e>
                      </m:acc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r>
                        <a:rPr lang="en-US" sz="4000" b="0" i="1" smtClean="0"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sz="400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b="0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b="0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b="0" dirty="0"/>
              </a:p>
              <a:p>
                <a:pPr marL="0" indent="0" algn="ctr">
                  <a:buNone/>
                </a:pPr>
                <a:r>
                  <a:rPr lang="en-US" b="1" u="sng" dirty="0">
                    <a:solidFill>
                      <a:srgbClr val="7030A0"/>
                    </a:solidFill>
                  </a:rPr>
                  <a:t>Assumption</a:t>
                </a:r>
                <a:r>
                  <a:rPr lang="en-US" u="sng" dirty="0">
                    <a:solidFill>
                      <a:srgbClr val="7030A0"/>
                    </a:solidFill>
                  </a:rPr>
                  <a:t>:</a:t>
                </a:r>
                <a:r>
                  <a:rPr lang="en-US" dirty="0">
                    <a:solidFill>
                      <a:srgbClr val="7030A0"/>
                    </a:solidFill>
                  </a:rPr>
                  <a:t> Signal and Noise are</a:t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r>
                  <a:rPr lang="en-US" dirty="0">
                    <a:solidFill>
                      <a:srgbClr val="7030A0"/>
                    </a:solidFill>
                  </a:rPr>
                  <a:t>Stationary independent random processes</a:t>
                </a:r>
                <a:endParaRPr lang="en-US" b="0" i="1" dirty="0">
                  <a:solidFill>
                    <a:srgbClr val="7030A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b="0" i="1" dirty="0"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b="0" i="1" dirty="0"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b="0" i="1" dirty="0"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b="0" i="1" dirty="0"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b="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3891284" y="3064955"/>
            <a:ext cx="0" cy="128459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83233" y="4349553"/>
            <a:ext cx="240861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829033" y="3086810"/>
            <a:ext cx="0" cy="128459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820981" y="4371407"/>
            <a:ext cx="240861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58981" y="3415094"/>
                <a:ext cx="57098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981" y="3415094"/>
                <a:ext cx="57098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921752" y="4459069"/>
                <a:ext cx="1940660" cy="633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𝑂𝑃𝑇</m:t>
                        </m:r>
                      </m:sub>
                    </m:sSub>
                    <m:r>
                      <a:rPr lang="en-US" sz="3600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752" y="4459069"/>
                <a:ext cx="1940660" cy="633571"/>
              </a:xfrm>
              <a:prstGeom prst="rect">
                <a:avLst/>
              </a:prstGeom>
              <a:blipFill rotWithShape="1">
                <a:blip r:embed="rId6"/>
                <a:stretch>
                  <a:fillRect t="-3846" r="-7210" b="-317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22"/>
          <p:cNvSpPr/>
          <p:nvPr/>
        </p:nvSpPr>
        <p:spPr>
          <a:xfrm>
            <a:off x="5951610" y="3349780"/>
            <a:ext cx="1937657" cy="1023257"/>
          </a:xfrm>
          <a:custGeom>
            <a:avLst/>
            <a:gdLst>
              <a:gd name="connsiteX0" fmla="*/ 0 w 1937657"/>
              <a:gd name="connsiteY0" fmla="*/ 1001485 h 1023257"/>
              <a:gd name="connsiteX1" fmla="*/ 54428 w 1937657"/>
              <a:gd name="connsiteY1" fmla="*/ 968828 h 1023257"/>
              <a:gd name="connsiteX2" fmla="*/ 108857 w 1937657"/>
              <a:gd name="connsiteY2" fmla="*/ 936171 h 1023257"/>
              <a:gd name="connsiteX3" fmla="*/ 174171 w 1937657"/>
              <a:gd name="connsiteY3" fmla="*/ 947057 h 1023257"/>
              <a:gd name="connsiteX4" fmla="*/ 206828 w 1937657"/>
              <a:gd name="connsiteY4" fmla="*/ 957943 h 1023257"/>
              <a:gd name="connsiteX5" fmla="*/ 228600 w 1937657"/>
              <a:gd name="connsiteY5" fmla="*/ 892628 h 1023257"/>
              <a:gd name="connsiteX6" fmla="*/ 239485 w 1937657"/>
              <a:gd name="connsiteY6" fmla="*/ 772885 h 1023257"/>
              <a:gd name="connsiteX7" fmla="*/ 261257 w 1937657"/>
              <a:gd name="connsiteY7" fmla="*/ 740228 h 1023257"/>
              <a:gd name="connsiteX8" fmla="*/ 272142 w 1937657"/>
              <a:gd name="connsiteY8" fmla="*/ 707571 h 1023257"/>
              <a:gd name="connsiteX9" fmla="*/ 337457 w 1937657"/>
              <a:gd name="connsiteY9" fmla="*/ 718457 h 1023257"/>
              <a:gd name="connsiteX10" fmla="*/ 370114 w 1937657"/>
              <a:gd name="connsiteY10" fmla="*/ 740228 h 1023257"/>
              <a:gd name="connsiteX11" fmla="*/ 391885 w 1937657"/>
              <a:gd name="connsiteY11" fmla="*/ 566057 h 1023257"/>
              <a:gd name="connsiteX12" fmla="*/ 424542 w 1937657"/>
              <a:gd name="connsiteY12" fmla="*/ 446314 h 1023257"/>
              <a:gd name="connsiteX13" fmla="*/ 446314 w 1937657"/>
              <a:gd name="connsiteY13" fmla="*/ 413657 h 1023257"/>
              <a:gd name="connsiteX14" fmla="*/ 457200 w 1937657"/>
              <a:gd name="connsiteY14" fmla="*/ 381000 h 1023257"/>
              <a:gd name="connsiteX15" fmla="*/ 544285 w 1937657"/>
              <a:gd name="connsiteY15" fmla="*/ 348343 h 1023257"/>
              <a:gd name="connsiteX16" fmla="*/ 587828 w 1937657"/>
              <a:gd name="connsiteY16" fmla="*/ 326571 h 1023257"/>
              <a:gd name="connsiteX17" fmla="*/ 642257 w 1937657"/>
              <a:gd name="connsiteY17" fmla="*/ 304800 h 1023257"/>
              <a:gd name="connsiteX18" fmla="*/ 674914 w 1937657"/>
              <a:gd name="connsiteY18" fmla="*/ 283028 h 1023257"/>
              <a:gd name="connsiteX19" fmla="*/ 718457 w 1937657"/>
              <a:gd name="connsiteY19" fmla="*/ 217714 h 1023257"/>
              <a:gd name="connsiteX20" fmla="*/ 729342 w 1937657"/>
              <a:gd name="connsiteY20" fmla="*/ 185057 h 1023257"/>
              <a:gd name="connsiteX21" fmla="*/ 794657 w 1937657"/>
              <a:gd name="connsiteY21" fmla="*/ 141514 h 1023257"/>
              <a:gd name="connsiteX22" fmla="*/ 827314 w 1937657"/>
              <a:gd name="connsiteY22" fmla="*/ 152400 h 1023257"/>
              <a:gd name="connsiteX23" fmla="*/ 859971 w 1937657"/>
              <a:gd name="connsiteY23" fmla="*/ 174171 h 1023257"/>
              <a:gd name="connsiteX24" fmla="*/ 870857 w 1937657"/>
              <a:gd name="connsiteY24" fmla="*/ 119743 h 1023257"/>
              <a:gd name="connsiteX25" fmla="*/ 968828 w 1937657"/>
              <a:gd name="connsiteY25" fmla="*/ 10885 h 1023257"/>
              <a:gd name="connsiteX26" fmla="*/ 1012371 w 1937657"/>
              <a:gd name="connsiteY26" fmla="*/ 0 h 1023257"/>
              <a:gd name="connsiteX27" fmla="*/ 1110342 w 1937657"/>
              <a:gd name="connsiteY27" fmla="*/ 10885 h 1023257"/>
              <a:gd name="connsiteX28" fmla="*/ 1143000 w 1937657"/>
              <a:gd name="connsiteY28" fmla="*/ 65314 h 1023257"/>
              <a:gd name="connsiteX29" fmla="*/ 1230085 w 1937657"/>
              <a:gd name="connsiteY29" fmla="*/ 217714 h 1023257"/>
              <a:gd name="connsiteX30" fmla="*/ 1273628 w 1937657"/>
              <a:gd name="connsiteY30" fmla="*/ 272143 h 1023257"/>
              <a:gd name="connsiteX31" fmla="*/ 1284514 w 1937657"/>
              <a:gd name="connsiteY31" fmla="*/ 304800 h 1023257"/>
              <a:gd name="connsiteX32" fmla="*/ 1251857 w 1937657"/>
              <a:gd name="connsiteY32" fmla="*/ 468085 h 1023257"/>
              <a:gd name="connsiteX33" fmla="*/ 1262742 w 1937657"/>
              <a:gd name="connsiteY33" fmla="*/ 522514 h 1023257"/>
              <a:gd name="connsiteX34" fmla="*/ 1349828 w 1937657"/>
              <a:gd name="connsiteY34" fmla="*/ 609600 h 1023257"/>
              <a:gd name="connsiteX35" fmla="*/ 1415142 w 1937657"/>
              <a:gd name="connsiteY35" fmla="*/ 664028 h 1023257"/>
              <a:gd name="connsiteX36" fmla="*/ 1436914 w 1937657"/>
              <a:gd name="connsiteY36" fmla="*/ 685800 h 1023257"/>
              <a:gd name="connsiteX37" fmla="*/ 1491342 w 1937657"/>
              <a:gd name="connsiteY37" fmla="*/ 707571 h 1023257"/>
              <a:gd name="connsiteX38" fmla="*/ 1556657 w 1937657"/>
              <a:gd name="connsiteY38" fmla="*/ 729343 h 1023257"/>
              <a:gd name="connsiteX39" fmla="*/ 1589314 w 1937657"/>
              <a:gd name="connsiteY39" fmla="*/ 751114 h 1023257"/>
              <a:gd name="connsiteX40" fmla="*/ 1611085 w 1937657"/>
              <a:gd name="connsiteY40" fmla="*/ 783771 h 1023257"/>
              <a:gd name="connsiteX41" fmla="*/ 1632857 w 1937657"/>
              <a:gd name="connsiteY41" fmla="*/ 805543 h 1023257"/>
              <a:gd name="connsiteX42" fmla="*/ 1643742 w 1937657"/>
              <a:gd name="connsiteY42" fmla="*/ 838200 h 1023257"/>
              <a:gd name="connsiteX43" fmla="*/ 1752600 w 1937657"/>
              <a:gd name="connsiteY43" fmla="*/ 903514 h 1023257"/>
              <a:gd name="connsiteX44" fmla="*/ 1807028 w 1937657"/>
              <a:gd name="connsiteY44" fmla="*/ 914400 h 1023257"/>
              <a:gd name="connsiteX45" fmla="*/ 1828800 w 1937657"/>
              <a:gd name="connsiteY45" fmla="*/ 936171 h 1023257"/>
              <a:gd name="connsiteX46" fmla="*/ 1872342 w 1937657"/>
              <a:gd name="connsiteY46" fmla="*/ 990600 h 1023257"/>
              <a:gd name="connsiteX47" fmla="*/ 1905000 w 1937657"/>
              <a:gd name="connsiteY47" fmla="*/ 1012371 h 1023257"/>
              <a:gd name="connsiteX48" fmla="*/ 1937657 w 1937657"/>
              <a:gd name="connsiteY48" fmla="*/ 1023257 h 102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937657" h="1023257">
                <a:moveTo>
                  <a:pt x="0" y="1001485"/>
                </a:moveTo>
                <a:cubicBezTo>
                  <a:pt x="18143" y="990599"/>
                  <a:pt x="37211" y="981126"/>
                  <a:pt x="54428" y="968828"/>
                </a:cubicBezTo>
                <a:cubicBezTo>
                  <a:pt x="106726" y="931472"/>
                  <a:pt x="41406" y="958655"/>
                  <a:pt x="108857" y="936171"/>
                </a:cubicBezTo>
                <a:cubicBezTo>
                  <a:pt x="130628" y="939800"/>
                  <a:pt x="152625" y="942269"/>
                  <a:pt x="174171" y="947057"/>
                </a:cubicBezTo>
                <a:cubicBezTo>
                  <a:pt x="185372" y="949546"/>
                  <a:pt x="198714" y="966057"/>
                  <a:pt x="206828" y="957943"/>
                </a:cubicBezTo>
                <a:cubicBezTo>
                  <a:pt x="223056" y="941715"/>
                  <a:pt x="221343" y="914400"/>
                  <a:pt x="228600" y="892628"/>
                </a:cubicBezTo>
                <a:cubicBezTo>
                  <a:pt x="232228" y="852714"/>
                  <a:pt x="231087" y="812074"/>
                  <a:pt x="239485" y="772885"/>
                </a:cubicBezTo>
                <a:cubicBezTo>
                  <a:pt x="242226" y="760092"/>
                  <a:pt x="255406" y="751930"/>
                  <a:pt x="261257" y="740228"/>
                </a:cubicBezTo>
                <a:cubicBezTo>
                  <a:pt x="266389" y="729965"/>
                  <a:pt x="268514" y="718457"/>
                  <a:pt x="272142" y="707571"/>
                </a:cubicBezTo>
                <a:cubicBezTo>
                  <a:pt x="293914" y="711200"/>
                  <a:pt x="316518" y="711477"/>
                  <a:pt x="337457" y="718457"/>
                </a:cubicBezTo>
                <a:cubicBezTo>
                  <a:pt x="349869" y="722594"/>
                  <a:pt x="365714" y="752549"/>
                  <a:pt x="370114" y="740228"/>
                </a:cubicBezTo>
                <a:cubicBezTo>
                  <a:pt x="389792" y="685128"/>
                  <a:pt x="380410" y="623430"/>
                  <a:pt x="391885" y="566057"/>
                </a:cubicBezTo>
                <a:cubicBezTo>
                  <a:pt x="397727" y="536848"/>
                  <a:pt x="408759" y="469988"/>
                  <a:pt x="424542" y="446314"/>
                </a:cubicBezTo>
                <a:cubicBezTo>
                  <a:pt x="431799" y="435428"/>
                  <a:pt x="440463" y="425359"/>
                  <a:pt x="446314" y="413657"/>
                </a:cubicBezTo>
                <a:cubicBezTo>
                  <a:pt x="451446" y="403394"/>
                  <a:pt x="450032" y="389960"/>
                  <a:pt x="457200" y="381000"/>
                </a:cubicBezTo>
                <a:cubicBezTo>
                  <a:pt x="478557" y="354303"/>
                  <a:pt x="514778" y="354244"/>
                  <a:pt x="544285" y="348343"/>
                </a:cubicBezTo>
                <a:cubicBezTo>
                  <a:pt x="558799" y="341086"/>
                  <a:pt x="572999" y="333162"/>
                  <a:pt x="587828" y="326571"/>
                </a:cubicBezTo>
                <a:cubicBezTo>
                  <a:pt x="605684" y="318635"/>
                  <a:pt x="624779" y="313539"/>
                  <a:pt x="642257" y="304800"/>
                </a:cubicBezTo>
                <a:cubicBezTo>
                  <a:pt x="653959" y="298949"/>
                  <a:pt x="664028" y="290285"/>
                  <a:pt x="674914" y="283028"/>
                </a:cubicBezTo>
                <a:cubicBezTo>
                  <a:pt x="689428" y="261257"/>
                  <a:pt x="710183" y="242537"/>
                  <a:pt x="718457" y="217714"/>
                </a:cubicBezTo>
                <a:cubicBezTo>
                  <a:pt x="722085" y="206828"/>
                  <a:pt x="721228" y="193171"/>
                  <a:pt x="729342" y="185057"/>
                </a:cubicBezTo>
                <a:cubicBezTo>
                  <a:pt x="747844" y="166555"/>
                  <a:pt x="794657" y="141514"/>
                  <a:pt x="794657" y="141514"/>
                </a:cubicBezTo>
                <a:cubicBezTo>
                  <a:pt x="805543" y="145143"/>
                  <a:pt x="817051" y="147268"/>
                  <a:pt x="827314" y="152400"/>
                </a:cubicBezTo>
                <a:cubicBezTo>
                  <a:pt x="839016" y="158251"/>
                  <a:pt x="849505" y="182021"/>
                  <a:pt x="859971" y="174171"/>
                </a:cubicBezTo>
                <a:cubicBezTo>
                  <a:pt x="874773" y="163070"/>
                  <a:pt x="862085" y="136033"/>
                  <a:pt x="870857" y="119743"/>
                </a:cubicBezTo>
                <a:cubicBezTo>
                  <a:pt x="888141" y="87645"/>
                  <a:pt x="926128" y="29185"/>
                  <a:pt x="968828" y="10885"/>
                </a:cubicBezTo>
                <a:cubicBezTo>
                  <a:pt x="982579" y="4992"/>
                  <a:pt x="997857" y="3628"/>
                  <a:pt x="1012371" y="0"/>
                </a:cubicBezTo>
                <a:cubicBezTo>
                  <a:pt x="1045028" y="3628"/>
                  <a:pt x="1078642" y="2240"/>
                  <a:pt x="1110342" y="10885"/>
                </a:cubicBezTo>
                <a:cubicBezTo>
                  <a:pt x="1134196" y="17391"/>
                  <a:pt x="1135612" y="49059"/>
                  <a:pt x="1143000" y="65314"/>
                </a:cubicBezTo>
                <a:cubicBezTo>
                  <a:pt x="1182461" y="152129"/>
                  <a:pt x="1181263" y="144483"/>
                  <a:pt x="1230085" y="217714"/>
                </a:cubicBezTo>
                <a:cubicBezTo>
                  <a:pt x="1257549" y="258909"/>
                  <a:pt x="1242607" y="241121"/>
                  <a:pt x="1273628" y="272143"/>
                </a:cubicBezTo>
                <a:cubicBezTo>
                  <a:pt x="1277257" y="283029"/>
                  <a:pt x="1285332" y="293355"/>
                  <a:pt x="1284514" y="304800"/>
                </a:cubicBezTo>
                <a:cubicBezTo>
                  <a:pt x="1280847" y="356132"/>
                  <a:pt x="1264917" y="415842"/>
                  <a:pt x="1251857" y="468085"/>
                </a:cubicBezTo>
                <a:cubicBezTo>
                  <a:pt x="1255485" y="486228"/>
                  <a:pt x="1253882" y="506271"/>
                  <a:pt x="1262742" y="522514"/>
                </a:cubicBezTo>
                <a:cubicBezTo>
                  <a:pt x="1291451" y="575148"/>
                  <a:pt x="1309331" y="582601"/>
                  <a:pt x="1349828" y="609600"/>
                </a:cubicBezTo>
                <a:cubicBezTo>
                  <a:pt x="1389510" y="669122"/>
                  <a:pt x="1348848" y="619832"/>
                  <a:pt x="1415142" y="664028"/>
                </a:cubicBezTo>
                <a:cubicBezTo>
                  <a:pt x="1423682" y="669721"/>
                  <a:pt x="1428003" y="680708"/>
                  <a:pt x="1436914" y="685800"/>
                </a:cubicBezTo>
                <a:cubicBezTo>
                  <a:pt x="1453880" y="695495"/>
                  <a:pt x="1472978" y="700893"/>
                  <a:pt x="1491342" y="707571"/>
                </a:cubicBezTo>
                <a:cubicBezTo>
                  <a:pt x="1512910" y="715414"/>
                  <a:pt x="1537562" y="716613"/>
                  <a:pt x="1556657" y="729343"/>
                </a:cubicBezTo>
                <a:lnTo>
                  <a:pt x="1589314" y="751114"/>
                </a:lnTo>
                <a:cubicBezTo>
                  <a:pt x="1596571" y="762000"/>
                  <a:pt x="1602912" y="773555"/>
                  <a:pt x="1611085" y="783771"/>
                </a:cubicBezTo>
                <a:cubicBezTo>
                  <a:pt x="1617496" y="791785"/>
                  <a:pt x="1627577" y="796742"/>
                  <a:pt x="1632857" y="805543"/>
                </a:cubicBezTo>
                <a:cubicBezTo>
                  <a:pt x="1638760" y="815382"/>
                  <a:pt x="1635628" y="830086"/>
                  <a:pt x="1643742" y="838200"/>
                </a:cubicBezTo>
                <a:cubicBezTo>
                  <a:pt x="1656164" y="850622"/>
                  <a:pt x="1726829" y="894924"/>
                  <a:pt x="1752600" y="903514"/>
                </a:cubicBezTo>
                <a:cubicBezTo>
                  <a:pt x="1770153" y="909365"/>
                  <a:pt x="1788885" y="910771"/>
                  <a:pt x="1807028" y="914400"/>
                </a:cubicBezTo>
                <a:cubicBezTo>
                  <a:pt x="1814285" y="921657"/>
                  <a:pt x="1822389" y="928157"/>
                  <a:pt x="1828800" y="936171"/>
                </a:cubicBezTo>
                <a:cubicBezTo>
                  <a:pt x="1853944" y="967601"/>
                  <a:pt x="1843140" y="967238"/>
                  <a:pt x="1872342" y="990600"/>
                </a:cubicBezTo>
                <a:cubicBezTo>
                  <a:pt x="1882558" y="998773"/>
                  <a:pt x="1893298" y="1006520"/>
                  <a:pt x="1905000" y="1012371"/>
                </a:cubicBezTo>
                <a:cubicBezTo>
                  <a:pt x="1915263" y="1017503"/>
                  <a:pt x="1937657" y="1023257"/>
                  <a:pt x="1937657" y="1023257"/>
                </a:cubicBezTo>
              </a:path>
            </a:pathLst>
          </a:cu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627675" y="4459069"/>
                <a:ext cx="5790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675" y="4459069"/>
                <a:ext cx="579069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5305" y="3439494"/>
                <a:ext cx="1329788" cy="787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 =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05" y="3439494"/>
                <a:ext cx="1329788" cy="7877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1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24200" y="1676400"/>
            <a:ext cx="3352800" cy="1219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Fourier Wiener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𝑌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≫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0070C0"/>
                    </a:solidFill>
                  </a:rPr>
                  <a:t>= Keep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≪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 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0070C0"/>
                    </a:solidFill>
                  </a:rPr>
                  <a:t>= Suppress</a:t>
                </a:r>
              </a:p>
              <a:p>
                <a:r>
                  <a:rPr lang="en-US" dirty="0"/>
                  <a:t>Soft and adaptive </a:t>
                </a:r>
                <a:r>
                  <a:rPr lang="en-US" dirty="0" err="1"/>
                  <a:t>thresholding</a:t>
                </a:r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Optimal </a:t>
                </a:r>
                <a:r>
                  <a:rPr lang="en-US" b="1" dirty="0">
                    <a:solidFill>
                      <a:srgbClr val="7030A0"/>
                    </a:solidFill>
                  </a:rPr>
                  <a:t>Linear</a:t>
                </a:r>
                <a:r>
                  <a:rPr lang="en-US" dirty="0">
                    <a:solidFill>
                      <a:srgbClr val="7030A0"/>
                    </a:solidFill>
                  </a:rPr>
                  <a:t> Mean Square Error Estimator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630" b="-3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91000" y="3134380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𝑂𝑃𝑇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he-IL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134380"/>
                <a:ext cx="914400" cy="523220"/>
              </a:xfrm>
              <a:prstGeom prst="rect">
                <a:avLst/>
              </a:prstGeom>
              <a:blipFill rotWithShape="1">
                <a:blip r:embed="rId3"/>
                <a:stretch>
                  <a:fillRect r="-5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 rot="5400000">
            <a:off x="4634613" y="1391026"/>
            <a:ext cx="331974" cy="3352800"/>
          </a:xfrm>
          <a:prstGeom prst="rightBrac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5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Wiener Filter in Practice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Use a model for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- for </a:t>
                </a:r>
                <a:r>
                  <a:rPr lang="en-US" b="1" dirty="0"/>
                  <a:t>example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Use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𝑌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instead (empirical approach)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𝑔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𝑌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630" t="-1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2746017" cy="192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57600" y="3104665"/>
                <a:ext cx="4876801" cy="88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ea typeface="Cambria Math"/>
                  </a:rPr>
                  <a:t>or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𝜂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104665"/>
                <a:ext cx="4876801" cy="883190"/>
              </a:xfrm>
              <a:prstGeom prst="rect">
                <a:avLst/>
              </a:prstGeom>
              <a:blipFill rotWithShape="1">
                <a:blip r:embed="rId4"/>
                <a:stretch>
                  <a:fillRect l="-3125" b="-6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858000" y="6334780"/>
            <a:ext cx="2286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Ramani</a:t>
            </a:r>
            <a:r>
              <a:rPr lang="en-US" sz="1600" dirty="0"/>
              <a:t> </a:t>
            </a:r>
            <a:r>
              <a:rPr lang="en-US" sz="1600" i="1" dirty="0"/>
              <a:t>et al</a:t>
            </a:r>
            <a:r>
              <a:rPr lang="en-US" sz="1600" dirty="0"/>
              <a:t>. (2006)</a:t>
            </a:r>
          </a:p>
          <a:p>
            <a:pPr algn="ctr"/>
            <a:r>
              <a:rPr lang="en-US" sz="1200" dirty="0"/>
              <a:t>“… the Stochastic </a:t>
            </a:r>
            <a:r>
              <a:rPr lang="en-US" sz="1200" dirty="0" err="1"/>
              <a:t>Matern</a:t>
            </a:r>
            <a:r>
              <a:rPr lang="en-US" sz="1200" dirty="0"/>
              <a:t> Model”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09456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isn’t it enough?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assumed </a:t>
            </a:r>
            <a:r>
              <a:rPr lang="en-US" dirty="0" err="1"/>
              <a:t>stationarity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“statistics of all image windows is the same”</a:t>
            </a:r>
          </a:p>
          <a:p>
            <a:r>
              <a:rPr lang="en-US" dirty="0"/>
              <a:t>But natural images are not stationary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076575" y="3657600"/>
            <a:ext cx="2867025" cy="2750314"/>
            <a:chOff x="1143000" y="3864486"/>
            <a:chExt cx="2867025" cy="2750314"/>
          </a:xfrm>
        </p:grpSpPr>
        <p:pic>
          <p:nvPicPr>
            <p:cNvPr id="4" name="Picture 4" descr="http://theora.com/images/mandrill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864486"/>
              <a:ext cx="2867025" cy="2750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165194" y="3962400"/>
              <a:ext cx="707514" cy="707514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847252" y="4495800"/>
              <a:ext cx="353757" cy="9144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057400" y="5715000"/>
              <a:ext cx="838200" cy="3810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3787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isn’t it enough?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Mismatches and errors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/>
                  <a:t> global artifacts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4191000" y="4238625"/>
            <a:ext cx="83820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3400" y="2438400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2413000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098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Windowed Fourier Wiener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Image has a local structure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⇒ </m:t>
                    </m:r>
                  </m:oMath>
                </a14:m>
                <a:r>
                  <a:rPr lang="en-US" dirty="0" err="1"/>
                  <a:t>Denoise</a:t>
                </a:r>
                <a:r>
                  <a:rPr lang="en-US" dirty="0"/>
                  <a:t> each region based on its own statistics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Perform Wiener filtering in image windows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5257800"/>
              </a:xfrm>
              <a:blipFill rotWithShape="1">
                <a:blip r:embed="rId2"/>
                <a:stretch>
                  <a:fillRect l="-1600" t="-2436" r="-2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019" b="17310"/>
          <a:stretch>
            <a:fillRect/>
          </a:stretch>
        </p:blipFill>
        <p:spPr bwMode="auto">
          <a:xfrm>
            <a:off x="1369673" y="2895600"/>
            <a:ext cx="647892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882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Why restrict ourselves to a Fourier basis?</a:t>
                </a:r>
              </a:p>
              <a:p>
                <a:r>
                  <a:rPr lang="en-US" dirty="0"/>
                  <a:t>Other representations can be better:</a:t>
                </a:r>
              </a:p>
              <a:p>
                <a:pPr lvl="1"/>
                <a:r>
                  <a:rPr lang="en-US" dirty="0" err="1"/>
                  <a:t>Sparsity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/>
                  <a:t> Signal/Noise separation</a:t>
                </a:r>
              </a:p>
              <a:p>
                <a:pPr lvl="1"/>
                <a:r>
                  <a:rPr lang="en-US" dirty="0"/>
                  <a:t>Localization of image details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 algn="ctr">
                  <a:buNone/>
                </a:pPr>
                <a:endParaRPr lang="en-US" dirty="0"/>
              </a:p>
              <a:p>
                <a:pPr marL="457200" lvl="1" indent="0" algn="ctr">
                  <a:buNone/>
                </a:pPr>
                <a:r>
                  <a:rPr lang="en-US" sz="4000" b="1" dirty="0">
                    <a:solidFill>
                      <a:srgbClr val="7030A0"/>
                    </a:solidFill>
                  </a:rPr>
                  <a:t>Wavelets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410200"/>
              </a:xfrm>
              <a:blipFill rotWithShape="1">
                <a:blip r:embed="rId3"/>
                <a:stretch>
                  <a:fillRect l="-1630" t="-14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1140" y="4019550"/>
            <a:ext cx="200406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4540" y="3962400"/>
            <a:ext cx="2026328" cy="171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4267200" y="4543425"/>
            <a:ext cx="942256" cy="466725"/>
          </a:xfrm>
          <a:prstGeom prst="rightArrow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8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2444615"/>
            <a:ext cx="2638734" cy="69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7" name="Picture 3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3520626"/>
            <a:ext cx="2638734" cy="69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8" name="Picture 4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4576782"/>
            <a:ext cx="2638734" cy="69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Decomposition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42586" y="2602468"/>
            <a:ext cx="78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k(1)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05400" y="2421522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161852" y="2435051"/>
            <a:ext cx="1820372" cy="7041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81200" y="2421522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42586" y="3672617"/>
            <a:ext cx="78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k(2)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105400" y="3491671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161852" y="3505200"/>
            <a:ext cx="1820372" cy="7041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42586" y="4739417"/>
            <a:ext cx="78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k(3)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105400" y="4558471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161852" y="4572000"/>
            <a:ext cx="1820372" cy="7041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 rot="5400000">
            <a:off x="3570119" y="5486400"/>
            <a:ext cx="100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···</a:t>
            </a: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2429599"/>
            <a:ext cx="2422834" cy="69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Rectangle 63"/>
          <p:cNvSpPr/>
          <p:nvPr/>
        </p:nvSpPr>
        <p:spPr>
          <a:xfrm>
            <a:off x="76200" y="2435051"/>
            <a:ext cx="1820372" cy="7041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63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2429599"/>
            <a:ext cx="2422834" cy="69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333750" y="2444615"/>
            <a:ext cx="0" cy="2826768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807" name="Picture 7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2444615"/>
            <a:ext cx="2638734" cy="69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8" name="Picture 8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3498313"/>
            <a:ext cx="2638734" cy="69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9" name="Picture 9"/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4576782"/>
            <a:ext cx="2638734" cy="69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10" name="Picture 10"/>
          <p:cNvPicPr>
            <a:picLocks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1393" y="2444615"/>
            <a:ext cx="2638734" cy="69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11" name="Picture 11"/>
          <p:cNvPicPr>
            <a:picLocks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2539" y="3509982"/>
            <a:ext cx="2638734" cy="69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12" name="Picture 12"/>
          <p:cNvPicPr>
            <a:picLocks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2539" y="4576782"/>
            <a:ext cx="2638734" cy="69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Windowed Fourier Decomposition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38400" y="2602468"/>
            <a:ext cx="78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k(1,1)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05400" y="2421522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161852" y="2435051"/>
            <a:ext cx="1820372" cy="7041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38186" y="2602468"/>
            <a:ext cx="78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k(1,2)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216362" y="2421522"/>
            <a:ext cx="100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 ···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72814" y="2435051"/>
            <a:ext cx="1820372" cy="7041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81200" y="2421522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438400" y="3672617"/>
            <a:ext cx="78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k(2,1)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105400" y="3491671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161852" y="3505200"/>
            <a:ext cx="1820372" cy="7041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38186" y="3672617"/>
            <a:ext cx="78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k(2,2)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16362" y="3491671"/>
            <a:ext cx="100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 ···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272814" y="3505200"/>
            <a:ext cx="1820372" cy="7041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38400" y="4739417"/>
            <a:ext cx="78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k(3,1)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105400" y="4558471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161852" y="4572000"/>
            <a:ext cx="1820372" cy="7041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38186" y="4739417"/>
            <a:ext cx="78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k(3,2)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16362" y="4558471"/>
            <a:ext cx="100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 ···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272814" y="4572000"/>
            <a:ext cx="1820372" cy="7041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 rot="5400000">
            <a:off x="3570119" y="5486400"/>
            <a:ext cx="100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···</a:t>
            </a:r>
          </a:p>
        </p:txBody>
      </p:sp>
      <p:sp>
        <p:nvSpPr>
          <p:cNvPr id="63" name="TextBox 62"/>
          <p:cNvSpPr txBox="1"/>
          <p:nvPr/>
        </p:nvSpPr>
        <p:spPr>
          <a:xfrm rot="5400000">
            <a:off x="6681081" y="5486400"/>
            <a:ext cx="100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···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6200" y="2435051"/>
            <a:ext cx="1820372" cy="7041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3721100" y="2444615"/>
            <a:ext cx="0" cy="2826768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175500" y="2444615"/>
            <a:ext cx="0" cy="2826768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550150" y="2444615"/>
            <a:ext cx="0" cy="2826768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103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2429599"/>
            <a:ext cx="2422834" cy="69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Wavelet Decomposition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23576" y="2602468"/>
            <a:ext cx="78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k(1,1)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047028" y="2435051"/>
            <a:ext cx="1820372" cy="7041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62800" y="3491916"/>
            <a:ext cx="100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 ···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81200" y="2421522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868671" y="4739417"/>
            <a:ext cx="78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k(3,3)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318247" y="4558471"/>
            <a:ext cx="100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+···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502685" y="4572000"/>
            <a:ext cx="1820372" cy="7041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 rot="5400000">
            <a:off x="4043262" y="5486400"/>
            <a:ext cx="100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···</a:t>
            </a:r>
          </a:p>
        </p:txBody>
      </p:sp>
      <p:sp>
        <p:nvSpPr>
          <p:cNvPr id="63" name="TextBox 62"/>
          <p:cNvSpPr txBox="1"/>
          <p:nvPr/>
        </p:nvSpPr>
        <p:spPr>
          <a:xfrm rot="5400000">
            <a:off x="6681081" y="5486400"/>
            <a:ext cx="100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···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6200" y="2435051"/>
            <a:ext cx="1820372" cy="7041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8854" name="Picture 6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5866" y="2428164"/>
            <a:ext cx="2638734" cy="69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5" name="Picture 7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1700" y="3509982"/>
            <a:ext cx="2638734" cy="69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6" name="Picture 8"/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985" y="3498558"/>
            <a:ext cx="2638734" cy="69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7" name="Picture 9"/>
          <p:cNvPicPr>
            <a:picLocks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540" y="4550553"/>
            <a:ext cx="2638734" cy="69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8" name="Picture 10"/>
          <p:cNvPicPr>
            <a:picLocks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4872" y="4556968"/>
            <a:ext cx="2638734" cy="69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9" name="Picture 11"/>
          <p:cNvPicPr>
            <a:picLocks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857" y="4576782"/>
            <a:ext cx="2638734" cy="69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2997485" y="4724857"/>
            <a:ext cx="78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k(3,2)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23261" y="4543911"/>
            <a:ext cx="44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631499" y="4557440"/>
            <a:ext cx="1820372" cy="7041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400" y="4724857"/>
            <a:ext cx="78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k(3,1)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601976" y="4543911"/>
            <a:ext cx="44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86414" y="4557440"/>
            <a:ext cx="1820372" cy="7041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17678" y="3667835"/>
            <a:ext cx="78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k(2,2)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351692" y="3500418"/>
            <a:ext cx="1820372" cy="7041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72593" y="3667835"/>
            <a:ext cx="78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k(2,1)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322169" y="3486889"/>
            <a:ext cx="44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506607" y="3500418"/>
            <a:ext cx="1820372" cy="7041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867400" y="2431330"/>
            <a:ext cx="100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 ···</a:t>
            </a:r>
          </a:p>
        </p:txBody>
      </p:sp>
      <p:sp>
        <p:nvSpPr>
          <p:cNvPr id="74" name="TextBox 73"/>
          <p:cNvSpPr txBox="1"/>
          <p:nvPr/>
        </p:nvSpPr>
        <p:spPr>
          <a:xfrm rot="5400000">
            <a:off x="1194681" y="5486400"/>
            <a:ext cx="100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···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191238" y="2756414"/>
            <a:ext cx="3975400" cy="2196586"/>
            <a:chOff x="4191238" y="2756414"/>
            <a:chExt cx="3975400" cy="2196586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4191238" y="2756414"/>
              <a:ext cx="3733562" cy="2196586"/>
            </a:xfrm>
            <a:prstGeom prst="line">
              <a:avLst/>
            </a:prstGeom>
            <a:ln w="31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746273" y="2756414"/>
              <a:ext cx="2420365" cy="2196586"/>
            </a:xfrm>
            <a:prstGeom prst="line">
              <a:avLst/>
            </a:prstGeom>
            <a:ln w="3175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/>
          <p:cNvCxnSpPr/>
          <p:nvPr/>
        </p:nvCxnSpPr>
        <p:spPr>
          <a:xfrm>
            <a:off x="4191238" y="2438400"/>
            <a:ext cx="0" cy="678150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740161" y="2438400"/>
            <a:ext cx="0" cy="678150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416793" y="3505200"/>
            <a:ext cx="0" cy="678150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895600" y="3505200"/>
            <a:ext cx="0" cy="678150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977900" y="4572000"/>
            <a:ext cx="0" cy="678150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225550" y="4572000"/>
            <a:ext cx="0" cy="678150"/>
          </a:xfrm>
          <a:prstGeom prst="line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985657" y="1447800"/>
            <a:ext cx="4210278" cy="2808515"/>
            <a:chOff x="4985657" y="1447800"/>
            <a:chExt cx="4210278" cy="2808515"/>
          </a:xfrm>
        </p:grpSpPr>
        <p:sp>
          <p:nvSpPr>
            <p:cNvPr id="5" name="TextBox 4"/>
            <p:cNvSpPr txBox="1"/>
            <p:nvPr/>
          </p:nvSpPr>
          <p:spPr>
            <a:xfrm>
              <a:off x="6589561" y="1447800"/>
              <a:ext cx="18344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</a:rPr>
                <a:t>mother wavelet</a:t>
              </a:r>
              <a:endParaRPr lang="en-GB" sz="2000" dirty="0">
                <a:solidFill>
                  <a:srgbClr val="00B05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10400" y="1969351"/>
              <a:ext cx="21855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</a:rPr>
                <a:t>scaled &amp; translated</a:t>
              </a:r>
            </a:p>
            <a:p>
              <a:pPr algn="ctr"/>
              <a:r>
                <a:rPr lang="en-US" sz="2000" dirty="0">
                  <a:solidFill>
                    <a:srgbClr val="00B050"/>
                  </a:solidFill>
                </a:rPr>
                <a:t>versions</a:t>
              </a:r>
              <a:endParaRPr lang="en-GB" sz="2000" dirty="0">
                <a:solidFill>
                  <a:srgbClr val="00B050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985657" y="1676400"/>
              <a:ext cx="1611086" cy="729343"/>
            </a:xfrm>
            <a:custGeom>
              <a:avLst/>
              <a:gdLst>
                <a:gd name="connsiteX0" fmla="*/ 1611086 w 1611086"/>
                <a:gd name="connsiteY0" fmla="*/ 0 h 729343"/>
                <a:gd name="connsiteX1" fmla="*/ 326572 w 1611086"/>
                <a:gd name="connsiteY1" fmla="*/ 239486 h 729343"/>
                <a:gd name="connsiteX2" fmla="*/ 0 w 1611086"/>
                <a:gd name="connsiteY2" fmla="*/ 729343 h 72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1086" h="729343">
                  <a:moveTo>
                    <a:pt x="1611086" y="0"/>
                  </a:moveTo>
                  <a:cubicBezTo>
                    <a:pt x="1103086" y="58964"/>
                    <a:pt x="595086" y="117929"/>
                    <a:pt x="326572" y="239486"/>
                  </a:cubicBezTo>
                  <a:cubicBezTo>
                    <a:pt x="58058" y="361043"/>
                    <a:pt x="29029" y="545193"/>
                    <a:pt x="0" y="729343"/>
                  </a:cubicBezTo>
                </a:path>
              </a:pathLst>
            </a:cu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7467600" y="2601686"/>
              <a:ext cx="601820" cy="696685"/>
            </a:xfrm>
            <a:custGeom>
              <a:avLst/>
              <a:gdLst>
                <a:gd name="connsiteX0" fmla="*/ 598714 w 601820"/>
                <a:gd name="connsiteY0" fmla="*/ 0 h 696685"/>
                <a:gd name="connsiteX1" fmla="*/ 511629 w 601820"/>
                <a:gd name="connsiteY1" fmla="*/ 413657 h 696685"/>
                <a:gd name="connsiteX2" fmla="*/ 0 w 601820"/>
                <a:gd name="connsiteY2" fmla="*/ 696685 h 69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820" h="696685">
                  <a:moveTo>
                    <a:pt x="598714" y="0"/>
                  </a:moveTo>
                  <a:cubicBezTo>
                    <a:pt x="605064" y="148771"/>
                    <a:pt x="611415" y="297543"/>
                    <a:pt x="511629" y="413657"/>
                  </a:cubicBezTo>
                  <a:cubicBezTo>
                    <a:pt x="411843" y="529771"/>
                    <a:pt x="205921" y="613228"/>
                    <a:pt x="0" y="696685"/>
                  </a:cubicBezTo>
                </a:path>
              </a:pathLst>
            </a:cu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8068821" y="2590800"/>
              <a:ext cx="510379" cy="1665515"/>
            </a:xfrm>
            <a:custGeom>
              <a:avLst/>
              <a:gdLst>
                <a:gd name="connsiteX0" fmla="*/ 87086 w 95465"/>
                <a:gd name="connsiteY0" fmla="*/ 0 h 1034143"/>
                <a:gd name="connsiteX1" fmla="*/ 87086 w 95465"/>
                <a:gd name="connsiteY1" fmla="*/ 620486 h 1034143"/>
                <a:gd name="connsiteX2" fmla="*/ 0 w 95465"/>
                <a:gd name="connsiteY2" fmla="*/ 1034143 h 1034143"/>
                <a:gd name="connsiteX0" fmla="*/ 9046 w 156061"/>
                <a:gd name="connsiteY0" fmla="*/ 0 h 1589315"/>
                <a:gd name="connsiteX1" fmla="*/ 9046 w 156061"/>
                <a:gd name="connsiteY1" fmla="*/ 620486 h 1589315"/>
                <a:gd name="connsiteX2" fmla="*/ 150560 w 156061"/>
                <a:gd name="connsiteY2" fmla="*/ 1589315 h 1589315"/>
                <a:gd name="connsiteX0" fmla="*/ 1046 w 148413"/>
                <a:gd name="connsiteY0" fmla="*/ 0 h 1589315"/>
                <a:gd name="connsiteX1" fmla="*/ 11932 w 148413"/>
                <a:gd name="connsiteY1" fmla="*/ 533400 h 1589315"/>
                <a:gd name="connsiteX2" fmla="*/ 142560 w 148413"/>
                <a:gd name="connsiteY2" fmla="*/ 1589315 h 1589315"/>
                <a:gd name="connsiteX0" fmla="*/ 28091 w 538076"/>
                <a:gd name="connsiteY0" fmla="*/ 0 h 1589315"/>
                <a:gd name="connsiteX1" fmla="*/ 38977 w 538076"/>
                <a:gd name="connsiteY1" fmla="*/ 533400 h 1589315"/>
                <a:gd name="connsiteX2" fmla="*/ 537213 w 538076"/>
                <a:gd name="connsiteY2" fmla="*/ 1153886 h 1589315"/>
                <a:gd name="connsiteX3" fmla="*/ 169605 w 538076"/>
                <a:gd name="connsiteY3" fmla="*/ 1589315 h 1589315"/>
                <a:gd name="connsiteX0" fmla="*/ 28091 w 538054"/>
                <a:gd name="connsiteY0" fmla="*/ 0 h 1665515"/>
                <a:gd name="connsiteX1" fmla="*/ 38977 w 538054"/>
                <a:gd name="connsiteY1" fmla="*/ 533400 h 1665515"/>
                <a:gd name="connsiteX2" fmla="*/ 537213 w 538054"/>
                <a:gd name="connsiteY2" fmla="*/ 1153886 h 1665515"/>
                <a:gd name="connsiteX3" fmla="*/ 158719 w 538054"/>
                <a:gd name="connsiteY3" fmla="*/ 1665515 h 1665515"/>
                <a:gd name="connsiteX0" fmla="*/ 28091 w 538470"/>
                <a:gd name="connsiteY0" fmla="*/ 0 h 1665515"/>
                <a:gd name="connsiteX1" fmla="*/ 38977 w 538470"/>
                <a:gd name="connsiteY1" fmla="*/ 533400 h 1665515"/>
                <a:gd name="connsiteX2" fmla="*/ 537213 w 538470"/>
                <a:gd name="connsiteY2" fmla="*/ 1153886 h 1665515"/>
                <a:gd name="connsiteX3" fmla="*/ 158719 w 538470"/>
                <a:gd name="connsiteY3" fmla="*/ 1665515 h 1665515"/>
                <a:gd name="connsiteX0" fmla="*/ 0 w 510379"/>
                <a:gd name="connsiteY0" fmla="*/ 0 h 1665515"/>
                <a:gd name="connsiteX1" fmla="*/ 65315 w 510379"/>
                <a:gd name="connsiteY1" fmla="*/ 544285 h 1665515"/>
                <a:gd name="connsiteX2" fmla="*/ 509122 w 510379"/>
                <a:gd name="connsiteY2" fmla="*/ 1153886 h 1665515"/>
                <a:gd name="connsiteX3" fmla="*/ 130628 w 510379"/>
                <a:gd name="connsiteY3" fmla="*/ 1665515 h 16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379" h="1665515">
                  <a:moveTo>
                    <a:pt x="0" y="0"/>
                  </a:moveTo>
                  <a:cubicBezTo>
                    <a:pt x="7257" y="224064"/>
                    <a:pt x="-19539" y="351971"/>
                    <a:pt x="65315" y="544285"/>
                  </a:cubicBezTo>
                  <a:cubicBezTo>
                    <a:pt x="150169" y="736599"/>
                    <a:pt x="487351" y="977900"/>
                    <a:pt x="509122" y="1153886"/>
                  </a:cubicBezTo>
                  <a:cubicBezTo>
                    <a:pt x="530893" y="1329872"/>
                    <a:pt x="264468" y="1560286"/>
                    <a:pt x="130628" y="1665515"/>
                  </a:cubicBezTo>
                </a:path>
              </a:pathLst>
            </a:cu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408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(humans) </a:t>
            </a:r>
            <a:r>
              <a:rPr lang="en-US" dirty="0" err="1"/>
              <a:t>denoise</a:t>
            </a:r>
            <a:r>
              <a:rPr lang="en-US" dirty="0"/>
              <a:t>?</a:t>
            </a:r>
          </a:p>
        </p:txBody>
      </p:sp>
      <p:pic>
        <p:nvPicPr>
          <p:cNvPr id="1027" name="Picture 3" descr="C:\Users\shaharko\Desktop\Denoise\einste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479550"/>
            <a:ext cx="420624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haharko\Desktop\Denoise\einstein_noise_0_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479550"/>
            <a:ext cx="420624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022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5105399" y="5124511"/>
            <a:ext cx="2390775" cy="761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Space-Frequency Localization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Better distribution of the “Coefficient Budget”   </a:t>
            </a:r>
          </a:p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105400" y="4972111"/>
            <a:ext cx="21336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4800600" y="2314634"/>
            <a:ext cx="304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f</a:t>
            </a:r>
            <a:endParaRPr lang="he-IL" dirty="0"/>
          </a:p>
        </p:txBody>
      </p:sp>
      <p:sp>
        <p:nvSpPr>
          <p:cNvPr id="16" name="TextBox 15"/>
          <p:cNvSpPr txBox="1"/>
          <p:nvPr/>
        </p:nvSpPr>
        <p:spPr>
          <a:xfrm>
            <a:off x="7848600" y="4983778"/>
            <a:ext cx="304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x</a:t>
            </a:r>
            <a:endParaRPr lang="he-IL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7239000" y="4972109"/>
            <a:ext cx="257175" cy="1"/>
          </a:xfrm>
          <a:prstGeom prst="line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Rectangle 17"/>
          <p:cNvSpPr/>
          <p:nvPr/>
        </p:nvSpPr>
        <p:spPr>
          <a:xfrm>
            <a:off x="5105400" y="4591111"/>
            <a:ext cx="10668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7239000" y="5124510"/>
            <a:ext cx="457200" cy="1"/>
          </a:xfrm>
          <a:prstGeom prst="line">
            <a:avLst/>
          </a:prstGeom>
          <a:noFill/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Rectangle 19"/>
          <p:cNvSpPr/>
          <p:nvPr/>
        </p:nvSpPr>
        <p:spPr>
          <a:xfrm>
            <a:off x="6172200" y="4591109"/>
            <a:ext cx="10668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Rectangle 20"/>
          <p:cNvSpPr/>
          <p:nvPr/>
        </p:nvSpPr>
        <p:spPr>
          <a:xfrm>
            <a:off x="5105400" y="3867210"/>
            <a:ext cx="533400" cy="7239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5638800" y="3867210"/>
            <a:ext cx="533400" cy="7239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Rectangle 22"/>
          <p:cNvSpPr/>
          <p:nvPr/>
        </p:nvSpPr>
        <p:spPr>
          <a:xfrm>
            <a:off x="6172200" y="3867208"/>
            <a:ext cx="533400" cy="7239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Rectangle 23"/>
          <p:cNvSpPr/>
          <p:nvPr/>
        </p:nvSpPr>
        <p:spPr>
          <a:xfrm>
            <a:off x="6705600" y="3867210"/>
            <a:ext cx="533400" cy="7239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ectangle 24"/>
          <p:cNvSpPr/>
          <p:nvPr/>
        </p:nvSpPr>
        <p:spPr>
          <a:xfrm>
            <a:off x="5105400" y="2686111"/>
            <a:ext cx="266700" cy="11810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Rectangle 25"/>
          <p:cNvSpPr/>
          <p:nvPr/>
        </p:nvSpPr>
        <p:spPr>
          <a:xfrm>
            <a:off x="5372100" y="2686112"/>
            <a:ext cx="266700" cy="11810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Rectangle 26"/>
          <p:cNvSpPr/>
          <p:nvPr/>
        </p:nvSpPr>
        <p:spPr>
          <a:xfrm>
            <a:off x="5638800" y="2686110"/>
            <a:ext cx="266700" cy="11810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ectangle 27"/>
          <p:cNvSpPr/>
          <p:nvPr/>
        </p:nvSpPr>
        <p:spPr>
          <a:xfrm>
            <a:off x="5905500" y="2686111"/>
            <a:ext cx="266700" cy="11810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Rectangle 28"/>
          <p:cNvSpPr/>
          <p:nvPr/>
        </p:nvSpPr>
        <p:spPr>
          <a:xfrm>
            <a:off x="6172200" y="2686112"/>
            <a:ext cx="266700" cy="11810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Rectangle 29"/>
          <p:cNvSpPr/>
          <p:nvPr/>
        </p:nvSpPr>
        <p:spPr>
          <a:xfrm>
            <a:off x="6438900" y="2686112"/>
            <a:ext cx="266700" cy="11810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Rectangle 30"/>
          <p:cNvSpPr/>
          <p:nvPr/>
        </p:nvSpPr>
        <p:spPr>
          <a:xfrm>
            <a:off x="6705600" y="2686111"/>
            <a:ext cx="266700" cy="11810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31"/>
          <p:cNvSpPr/>
          <p:nvPr/>
        </p:nvSpPr>
        <p:spPr>
          <a:xfrm>
            <a:off x="6972300" y="2686112"/>
            <a:ext cx="266700" cy="11810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7229475" y="4591109"/>
            <a:ext cx="266700" cy="2"/>
          </a:xfrm>
          <a:prstGeom prst="line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267575" y="3865063"/>
            <a:ext cx="228600" cy="1"/>
          </a:xfrm>
          <a:prstGeom prst="line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TextBox 35"/>
          <p:cNvSpPr txBox="1"/>
          <p:nvPr/>
        </p:nvSpPr>
        <p:spPr>
          <a:xfrm>
            <a:off x="990600" y="2409854"/>
            <a:ext cx="461665" cy="1047780"/>
          </a:xfrm>
          <a:prstGeom prst="rect">
            <a:avLst/>
          </a:prstGeom>
          <a:noFill/>
        </p:spPr>
        <p:txBody>
          <a:bodyPr vert="vert270" wrap="square" rtlCol="1">
            <a:spAutoFit/>
          </a:bodyPr>
          <a:lstStyle/>
          <a:p>
            <a:r>
              <a:rPr lang="en-US" dirty="0"/>
              <a:t>frequency</a:t>
            </a:r>
            <a:endParaRPr lang="he-IL" dirty="0"/>
          </a:p>
        </p:txBody>
      </p:sp>
      <p:sp>
        <p:nvSpPr>
          <p:cNvPr id="37" name="TextBox 36"/>
          <p:cNvSpPr txBox="1"/>
          <p:nvPr/>
        </p:nvSpPr>
        <p:spPr>
          <a:xfrm>
            <a:off x="3581400" y="5173503"/>
            <a:ext cx="990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space</a:t>
            </a:r>
          </a:p>
          <a:p>
            <a:r>
              <a:rPr lang="en-US" dirty="0"/>
              <a:t>(time)</a:t>
            </a:r>
            <a:endParaRPr lang="he-IL" dirty="0"/>
          </a:p>
        </p:txBody>
      </p:sp>
      <p:sp>
        <p:nvSpPr>
          <p:cNvPr id="40" name="Rectangle 39"/>
          <p:cNvSpPr/>
          <p:nvPr/>
        </p:nvSpPr>
        <p:spPr>
          <a:xfrm>
            <a:off x="1371600" y="4591109"/>
            <a:ext cx="609600" cy="6096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Rectangle 40"/>
          <p:cNvSpPr/>
          <p:nvPr/>
        </p:nvSpPr>
        <p:spPr>
          <a:xfrm>
            <a:off x="1371600" y="3981509"/>
            <a:ext cx="609600" cy="6096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Rectangle 41"/>
          <p:cNvSpPr/>
          <p:nvPr/>
        </p:nvSpPr>
        <p:spPr>
          <a:xfrm>
            <a:off x="1371600" y="3371909"/>
            <a:ext cx="609600" cy="6096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Rectangle 42"/>
          <p:cNvSpPr/>
          <p:nvPr/>
        </p:nvSpPr>
        <p:spPr>
          <a:xfrm>
            <a:off x="1371600" y="2762309"/>
            <a:ext cx="609600" cy="6096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5105400" y="2381310"/>
            <a:ext cx="0" cy="2819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105400" y="5200710"/>
            <a:ext cx="2743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981200" y="4591109"/>
            <a:ext cx="609600" cy="6096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Rectangle 46"/>
          <p:cNvSpPr/>
          <p:nvPr/>
        </p:nvSpPr>
        <p:spPr>
          <a:xfrm>
            <a:off x="1981200" y="3981509"/>
            <a:ext cx="609600" cy="6096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Rectangle 47"/>
          <p:cNvSpPr/>
          <p:nvPr/>
        </p:nvSpPr>
        <p:spPr>
          <a:xfrm>
            <a:off x="1981200" y="3371909"/>
            <a:ext cx="609600" cy="6096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Rectangle 48"/>
          <p:cNvSpPr/>
          <p:nvPr/>
        </p:nvSpPr>
        <p:spPr>
          <a:xfrm>
            <a:off x="1981200" y="2762309"/>
            <a:ext cx="609600" cy="6096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Rectangle 49"/>
          <p:cNvSpPr/>
          <p:nvPr/>
        </p:nvSpPr>
        <p:spPr>
          <a:xfrm>
            <a:off x="2590800" y="4591110"/>
            <a:ext cx="609600" cy="6096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Rectangle 50"/>
          <p:cNvSpPr/>
          <p:nvPr/>
        </p:nvSpPr>
        <p:spPr>
          <a:xfrm>
            <a:off x="2590800" y="3981510"/>
            <a:ext cx="609600" cy="6096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Rectangle 51"/>
          <p:cNvSpPr/>
          <p:nvPr/>
        </p:nvSpPr>
        <p:spPr>
          <a:xfrm>
            <a:off x="2590800" y="3371910"/>
            <a:ext cx="609600" cy="6096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Rectangle 52"/>
          <p:cNvSpPr/>
          <p:nvPr/>
        </p:nvSpPr>
        <p:spPr>
          <a:xfrm>
            <a:off x="2590800" y="2762310"/>
            <a:ext cx="609600" cy="6096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Rectangle 53"/>
          <p:cNvSpPr/>
          <p:nvPr/>
        </p:nvSpPr>
        <p:spPr>
          <a:xfrm>
            <a:off x="3200400" y="4591110"/>
            <a:ext cx="609600" cy="6096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Rectangle 54"/>
          <p:cNvSpPr/>
          <p:nvPr/>
        </p:nvSpPr>
        <p:spPr>
          <a:xfrm>
            <a:off x="3200400" y="3981510"/>
            <a:ext cx="609600" cy="6096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Rectangle 55"/>
          <p:cNvSpPr/>
          <p:nvPr/>
        </p:nvSpPr>
        <p:spPr>
          <a:xfrm>
            <a:off x="3200400" y="3371910"/>
            <a:ext cx="609600" cy="6096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Rectangle 56"/>
          <p:cNvSpPr/>
          <p:nvPr/>
        </p:nvSpPr>
        <p:spPr>
          <a:xfrm>
            <a:off x="3200400" y="2762310"/>
            <a:ext cx="609600" cy="6096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TextBox 57"/>
          <p:cNvSpPr txBox="1"/>
          <p:nvPr/>
        </p:nvSpPr>
        <p:spPr>
          <a:xfrm>
            <a:off x="1533380" y="1578114"/>
            <a:ext cx="217155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2000" b="1" dirty="0"/>
              <a:t>Windowed Fourier</a:t>
            </a:r>
          </a:p>
          <a:p>
            <a:pPr algn="ctr"/>
            <a:r>
              <a:rPr lang="en-US" sz="2000" dirty="0"/>
              <a:t>Uniform tiling</a:t>
            </a:r>
            <a:endParaRPr lang="he-IL" dirty="0"/>
          </a:p>
        </p:txBody>
      </p:sp>
      <p:sp>
        <p:nvSpPr>
          <p:cNvPr id="59" name="TextBox 58"/>
          <p:cNvSpPr txBox="1"/>
          <p:nvPr/>
        </p:nvSpPr>
        <p:spPr>
          <a:xfrm>
            <a:off x="5131149" y="1578114"/>
            <a:ext cx="2106089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2000" b="1" dirty="0"/>
              <a:t>Wavelets</a:t>
            </a:r>
          </a:p>
          <a:p>
            <a:pPr algn="ctr"/>
            <a:r>
              <a:rPr lang="en-US" sz="2000" dirty="0"/>
              <a:t>Non-uniform tiling</a:t>
            </a:r>
            <a:endParaRPr lang="he-IL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1371600" y="2381310"/>
            <a:ext cx="0" cy="2819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371600" y="5200710"/>
            <a:ext cx="2743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9" idx="0"/>
          </p:cNvCxnSpPr>
          <p:nvPr/>
        </p:nvCxnSpPr>
        <p:spPr>
          <a:xfrm flipV="1">
            <a:off x="553780" y="4372035"/>
            <a:ext cx="1046420" cy="4688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-76200" y="4840902"/>
            <a:ext cx="125996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coefficients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55827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Wavelet Transform (DWT)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24100"/>
          </a:xfrm>
        </p:spPr>
        <p:txBody>
          <a:bodyPr/>
          <a:lstStyle/>
          <a:p>
            <a:r>
              <a:rPr lang="en-US" dirty="0"/>
              <a:t>Recursively, split to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Approximation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Details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93963" y="1588816"/>
            <a:ext cx="75212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Signal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93349" y="2314085"/>
            <a:ext cx="553357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HPF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878672" y="2314085"/>
            <a:ext cx="506870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LPF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93349" y="2832649"/>
                <a:ext cx="553357" cy="36933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↓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349" y="2832649"/>
                <a:ext cx="553357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6349" b="-22222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7270027" y="2683417"/>
            <a:ext cx="0" cy="149232"/>
          </a:xfrm>
          <a:prstGeom prst="line">
            <a:avLst/>
          </a:prstGeom>
          <a:noFill/>
          <a:ln w="19050">
            <a:solidFill>
              <a:srgbClr val="FF0000"/>
            </a:solidFill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78672" y="2832649"/>
                <a:ext cx="506870" cy="369332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↓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672" y="2832649"/>
                <a:ext cx="50687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6349" b="-22222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>
            <a:stCxn id="22" idx="0"/>
            <a:endCxn id="12" idx="2"/>
          </p:cNvCxnSpPr>
          <p:nvPr/>
        </p:nvCxnSpPr>
        <p:spPr>
          <a:xfrm flipV="1">
            <a:off x="6132107" y="2683417"/>
            <a:ext cx="0" cy="149232"/>
          </a:xfrm>
          <a:prstGeom prst="line">
            <a:avLst/>
          </a:prstGeom>
          <a:noFill/>
          <a:ln w="19050">
            <a:solidFill>
              <a:srgbClr val="0070C0"/>
            </a:solidFill>
          </a:ln>
        </p:spPr>
      </p:cxnSp>
      <p:cxnSp>
        <p:nvCxnSpPr>
          <p:cNvPr id="35" name="Elbow Connector 34"/>
          <p:cNvCxnSpPr>
            <a:stCxn id="3" idx="2"/>
            <a:endCxn id="12" idx="0"/>
          </p:cNvCxnSpPr>
          <p:nvPr/>
        </p:nvCxnSpPr>
        <p:spPr>
          <a:xfrm rot="5400000">
            <a:off x="6523100" y="1567156"/>
            <a:ext cx="355937" cy="113792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270027" y="1958148"/>
            <a:ext cx="1" cy="3559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4" idx="2"/>
            <a:endCxn id="50" idx="0"/>
          </p:cNvCxnSpPr>
          <p:nvPr/>
        </p:nvCxnSpPr>
        <p:spPr>
          <a:xfrm>
            <a:off x="7270028" y="3201981"/>
            <a:ext cx="0" cy="407504"/>
          </a:xfrm>
          <a:prstGeom prst="straightConnector1">
            <a:avLst/>
          </a:prstGeom>
          <a:noFill/>
          <a:ln w="19050">
            <a:solidFill>
              <a:srgbClr val="FF0000"/>
            </a:solidFill>
            <a:tailEnd type="arrow"/>
          </a:ln>
        </p:spPr>
      </p:cxnSp>
      <p:sp>
        <p:nvSpPr>
          <p:cNvPr id="50" name="TextBox 49"/>
          <p:cNvSpPr txBox="1"/>
          <p:nvPr/>
        </p:nvSpPr>
        <p:spPr>
          <a:xfrm>
            <a:off x="6859114" y="3609485"/>
            <a:ext cx="821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Details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55428" y="3554317"/>
            <a:ext cx="553357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HPF</a:t>
            </a:r>
            <a:endParaRPr lang="en-GB" dirty="0"/>
          </a:p>
        </p:txBody>
      </p:sp>
      <p:sp>
        <p:nvSpPr>
          <p:cNvPr id="69" name="TextBox 68"/>
          <p:cNvSpPr txBox="1"/>
          <p:nvPr/>
        </p:nvSpPr>
        <p:spPr>
          <a:xfrm>
            <a:off x="4740751" y="3554317"/>
            <a:ext cx="506870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LPF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855428" y="4072881"/>
                <a:ext cx="553357" cy="36933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↓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428" y="4072881"/>
                <a:ext cx="553357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6250" b="-20313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70"/>
          <p:cNvCxnSpPr/>
          <p:nvPr/>
        </p:nvCxnSpPr>
        <p:spPr>
          <a:xfrm>
            <a:off x="6132106" y="3923649"/>
            <a:ext cx="0" cy="149232"/>
          </a:xfrm>
          <a:prstGeom prst="line">
            <a:avLst/>
          </a:prstGeom>
          <a:noFill/>
          <a:ln w="19050">
            <a:solidFill>
              <a:srgbClr val="FF0000"/>
            </a:solidFill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740751" y="4072881"/>
                <a:ext cx="506870" cy="369332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↓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751" y="4072881"/>
                <a:ext cx="50687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6250" b="-20313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Connector 72"/>
          <p:cNvCxnSpPr>
            <a:stCxn id="72" idx="0"/>
            <a:endCxn id="69" idx="2"/>
          </p:cNvCxnSpPr>
          <p:nvPr/>
        </p:nvCxnSpPr>
        <p:spPr>
          <a:xfrm flipV="1">
            <a:off x="4994186" y="3923649"/>
            <a:ext cx="0" cy="149232"/>
          </a:xfrm>
          <a:prstGeom prst="line">
            <a:avLst/>
          </a:prstGeom>
          <a:noFill/>
          <a:ln w="19050">
            <a:solidFill>
              <a:srgbClr val="0070C0"/>
            </a:solidFill>
          </a:ln>
        </p:spPr>
      </p:cxnSp>
      <p:cxnSp>
        <p:nvCxnSpPr>
          <p:cNvPr id="74" name="Elbow Connector 73"/>
          <p:cNvCxnSpPr>
            <a:stCxn id="22" idx="2"/>
            <a:endCxn id="69" idx="0"/>
          </p:cNvCxnSpPr>
          <p:nvPr/>
        </p:nvCxnSpPr>
        <p:spPr>
          <a:xfrm rot="5400000">
            <a:off x="5386979" y="2809189"/>
            <a:ext cx="352336" cy="113792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132106" y="3198380"/>
            <a:ext cx="1" cy="3559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0" idx="2"/>
            <a:endCxn id="77" idx="0"/>
          </p:cNvCxnSpPr>
          <p:nvPr/>
        </p:nvCxnSpPr>
        <p:spPr>
          <a:xfrm>
            <a:off x="6132107" y="4442213"/>
            <a:ext cx="0" cy="407504"/>
          </a:xfrm>
          <a:prstGeom prst="straightConnector1">
            <a:avLst/>
          </a:prstGeom>
          <a:noFill/>
          <a:ln w="19050">
            <a:solidFill>
              <a:srgbClr val="FF0000"/>
            </a:solidFill>
            <a:tailEnd type="arrow"/>
          </a:ln>
        </p:spPr>
      </p:cxnSp>
      <p:sp>
        <p:nvSpPr>
          <p:cNvPr id="77" name="TextBox 76"/>
          <p:cNvSpPr txBox="1"/>
          <p:nvPr/>
        </p:nvSpPr>
        <p:spPr>
          <a:xfrm>
            <a:off x="5721193" y="4849717"/>
            <a:ext cx="821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Details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717507" y="4812268"/>
            <a:ext cx="553357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HPF</a:t>
            </a:r>
            <a:endParaRPr lang="en-GB" dirty="0"/>
          </a:p>
        </p:txBody>
      </p:sp>
      <p:sp>
        <p:nvSpPr>
          <p:cNvPr id="79" name="TextBox 78"/>
          <p:cNvSpPr txBox="1"/>
          <p:nvPr/>
        </p:nvSpPr>
        <p:spPr>
          <a:xfrm>
            <a:off x="3602830" y="4812268"/>
            <a:ext cx="506870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LPF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717507" y="5330832"/>
                <a:ext cx="553357" cy="36933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↓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507" y="5330832"/>
                <a:ext cx="553357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6250" b="-20313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80"/>
          <p:cNvCxnSpPr/>
          <p:nvPr/>
        </p:nvCxnSpPr>
        <p:spPr>
          <a:xfrm>
            <a:off x="4994185" y="5181600"/>
            <a:ext cx="0" cy="149232"/>
          </a:xfrm>
          <a:prstGeom prst="line">
            <a:avLst/>
          </a:prstGeom>
          <a:noFill/>
          <a:ln w="19050">
            <a:solidFill>
              <a:srgbClr val="FF0000"/>
            </a:solidFill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602830" y="5330832"/>
                <a:ext cx="506870" cy="369332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↓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830" y="5330832"/>
                <a:ext cx="50687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6250" b="-20313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Connector 82"/>
          <p:cNvCxnSpPr>
            <a:stCxn id="82" idx="0"/>
            <a:endCxn id="79" idx="2"/>
          </p:cNvCxnSpPr>
          <p:nvPr/>
        </p:nvCxnSpPr>
        <p:spPr>
          <a:xfrm flipV="1">
            <a:off x="3856265" y="5181600"/>
            <a:ext cx="0" cy="149232"/>
          </a:xfrm>
          <a:prstGeom prst="line">
            <a:avLst/>
          </a:prstGeom>
          <a:noFill/>
          <a:ln w="19050">
            <a:solidFill>
              <a:srgbClr val="0070C0"/>
            </a:solidFill>
          </a:ln>
        </p:spPr>
      </p:cxnSp>
      <p:cxnSp>
        <p:nvCxnSpPr>
          <p:cNvPr id="84" name="Elbow Connector 83"/>
          <p:cNvCxnSpPr>
            <a:stCxn id="72" idx="2"/>
            <a:endCxn id="79" idx="0"/>
          </p:cNvCxnSpPr>
          <p:nvPr/>
        </p:nvCxnSpPr>
        <p:spPr>
          <a:xfrm rot="5400000">
            <a:off x="4240199" y="4058280"/>
            <a:ext cx="370055" cy="113792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4994185" y="4456331"/>
            <a:ext cx="1" cy="3559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0" idx="2"/>
            <a:endCxn id="87" idx="0"/>
          </p:cNvCxnSpPr>
          <p:nvPr/>
        </p:nvCxnSpPr>
        <p:spPr>
          <a:xfrm>
            <a:off x="4994186" y="5700164"/>
            <a:ext cx="0" cy="407504"/>
          </a:xfrm>
          <a:prstGeom prst="straightConnector1">
            <a:avLst/>
          </a:prstGeom>
          <a:noFill/>
          <a:ln w="19050">
            <a:solidFill>
              <a:srgbClr val="FF0000"/>
            </a:solidFill>
            <a:tailEnd type="arrow"/>
          </a:ln>
        </p:spPr>
      </p:cxnSp>
      <p:sp>
        <p:nvSpPr>
          <p:cNvPr id="87" name="TextBox 86"/>
          <p:cNvSpPr txBox="1"/>
          <p:nvPr/>
        </p:nvSpPr>
        <p:spPr>
          <a:xfrm>
            <a:off x="4583272" y="6107668"/>
            <a:ext cx="821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Details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/>
          <p:cNvCxnSpPr>
            <a:stCxn id="82" idx="2"/>
            <a:endCxn id="89" idx="0"/>
          </p:cNvCxnSpPr>
          <p:nvPr/>
        </p:nvCxnSpPr>
        <p:spPr>
          <a:xfrm>
            <a:off x="3856265" y="5700164"/>
            <a:ext cx="0" cy="407504"/>
          </a:xfrm>
          <a:prstGeom prst="straightConnector1">
            <a:avLst/>
          </a:prstGeom>
          <a:noFill/>
          <a:ln w="19050">
            <a:solidFill>
              <a:srgbClr val="0070C0"/>
            </a:solidFill>
            <a:tailEnd type="arrow"/>
          </a:ln>
        </p:spPr>
      </p:cxnSp>
      <p:sp>
        <p:nvSpPr>
          <p:cNvPr id="89" name="TextBox 88"/>
          <p:cNvSpPr txBox="1"/>
          <p:nvPr/>
        </p:nvSpPr>
        <p:spPr>
          <a:xfrm>
            <a:off x="3429000" y="6107668"/>
            <a:ext cx="854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Approx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2" name="Down Arrow 91"/>
          <p:cNvSpPr/>
          <p:nvPr/>
        </p:nvSpPr>
        <p:spPr>
          <a:xfrm>
            <a:off x="8153400" y="3815183"/>
            <a:ext cx="533400" cy="273801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Fine                         Coarse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77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Wavelet Transform - Example</a:t>
            </a:r>
          </a:p>
        </p:txBody>
      </p:sp>
      <p:pic>
        <p:nvPicPr>
          <p:cNvPr id="5" name="Picture 4" descr="File:Jpeg2000 2-level wavelet transform-lichtenstein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 bwMode="auto">
          <a:xfrm>
            <a:off x="557814" y="2209799"/>
            <a:ext cx="3836633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52130" y="1621654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Original image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797826" y="1621653"/>
            <a:ext cx="4284294" cy="4953319"/>
            <a:chOff x="4797826" y="1621653"/>
            <a:chExt cx="4284294" cy="4953319"/>
          </a:xfrm>
        </p:grpSpPr>
        <p:pic>
          <p:nvPicPr>
            <p:cNvPr id="4" name="Picture 4" descr="File:Jpeg2000 2-level wavelet transform-lichtenstein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478" y="2275367"/>
              <a:ext cx="3886200" cy="3886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338680" y="1621653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 level DWT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65278" y="4231628"/>
              <a:ext cx="1943100" cy="19431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777320" y="3089401"/>
              <a:ext cx="304800" cy="304800"/>
              <a:chOff x="7015215" y="6019800"/>
              <a:chExt cx="609600" cy="6096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7015215" y="6019800"/>
                <a:ext cx="304800" cy="6096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015215" y="6019800"/>
                <a:ext cx="609600" cy="6096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595174" y="6270171"/>
              <a:ext cx="304800" cy="304800"/>
              <a:chOff x="1502145" y="6019800"/>
              <a:chExt cx="609600" cy="6096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502145" y="6019800"/>
                <a:ext cx="609600" cy="6096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5400000">
                <a:off x="1654545" y="5867400"/>
                <a:ext cx="304800" cy="6096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480851" y="6270172"/>
              <a:ext cx="304800" cy="304800"/>
              <a:chOff x="4258680" y="6019800"/>
              <a:chExt cx="609600" cy="6096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258680" y="6019800"/>
                <a:ext cx="609600" cy="6096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5400000">
                <a:off x="4258680" y="6019800"/>
                <a:ext cx="304800" cy="3048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5400000">
                <a:off x="4563480" y="6324600"/>
                <a:ext cx="304800" cy="3048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pic>
          <p:nvPicPr>
            <p:cNvPr id="24" name="Picture 23" descr="File:Jpeg2000 2-level wavelet transform-lichtenstein.pn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 bwMode="auto">
            <a:xfrm>
              <a:off x="4809478" y="2263775"/>
              <a:ext cx="1953375" cy="1978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765925" y="2263775"/>
              <a:ext cx="1943100" cy="19431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97826" y="4231629"/>
              <a:ext cx="1943100" cy="19438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623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Wavelet Transform - Example</a:t>
            </a:r>
          </a:p>
        </p:txBody>
      </p:sp>
      <p:pic>
        <p:nvPicPr>
          <p:cNvPr id="4" name="Picture 4" descr="File:Jpeg2000 2-level wavelet transform-lichtenstei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9478" y="2275367"/>
            <a:ext cx="38862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ile:Jpeg2000 2-level wavelet transform-lichtenstein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 bwMode="auto">
          <a:xfrm>
            <a:off x="557814" y="2209799"/>
            <a:ext cx="3836633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8680" y="1621653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 level DWT</a:t>
            </a:r>
          </a:p>
        </p:txBody>
      </p:sp>
      <p:sp>
        <p:nvSpPr>
          <p:cNvPr id="7" name="Rectangle 6"/>
          <p:cNvSpPr/>
          <p:nvPr/>
        </p:nvSpPr>
        <p:spPr>
          <a:xfrm>
            <a:off x="6765925" y="2263775"/>
            <a:ext cx="1943100" cy="19431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72150" y="2267075"/>
            <a:ext cx="971550" cy="96824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97826" y="3254375"/>
            <a:ext cx="949748" cy="952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65278" y="4231628"/>
            <a:ext cx="1943100" cy="19431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97826" y="4231629"/>
            <a:ext cx="1943100" cy="19438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52130" y="1621654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Original image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5772150" y="3260725"/>
            <a:ext cx="969022" cy="9464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8777320" y="3089401"/>
            <a:ext cx="304800" cy="304800"/>
            <a:chOff x="7015215" y="6019800"/>
            <a:chExt cx="609600" cy="609600"/>
          </a:xfrm>
        </p:grpSpPr>
        <p:sp>
          <p:nvSpPr>
            <p:cNvPr id="16" name="Rectangle 15"/>
            <p:cNvSpPr/>
            <p:nvPr/>
          </p:nvSpPr>
          <p:spPr>
            <a:xfrm>
              <a:off x="7015215" y="6019800"/>
              <a:ext cx="304800" cy="6096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15215" y="6019800"/>
              <a:ext cx="609600" cy="609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95174" y="6270171"/>
            <a:ext cx="304800" cy="304800"/>
            <a:chOff x="1502145" y="6019800"/>
            <a:chExt cx="609600" cy="609600"/>
          </a:xfrm>
        </p:grpSpPr>
        <p:sp>
          <p:nvSpPr>
            <p:cNvPr id="15" name="Rectangle 14"/>
            <p:cNvSpPr/>
            <p:nvPr/>
          </p:nvSpPr>
          <p:spPr>
            <a:xfrm>
              <a:off x="1502145" y="6019800"/>
              <a:ext cx="609600" cy="609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1654545" y="5867400"/>
              <a:ext cx="304800" cy="6096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480851" y="6270172"/>
            <a:ext cx="304800" cy="304800"/>
            <a:chOff x="4258680" y="6019800"/>
            <a:chExt cx="609600" cy="609600"/>
          </a:xfrm>
        </p:grpSpPr>
        <p:sp>
          <p:nvSpPr>
            <p:cNvPr id="19" name="Rectangle 18"/>
            <p:cNvSpPr/>
            <p:nvPr/>
          </p:nvSpPr>
          <p:spPr>
            <a:xfrm>
              <a:off x="4258680" y="6019800"/>
              <a:ext cx="609600" cy="609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4258680" y="6019800"/>
              <a:ext cx="304800" cy="304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4563480" y="6324600"/>
              <a:ext cx="304800" cy="3048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328495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Wavelet Pyramid</a:t>
            </a:r>
          </a:p>
        </p:txBody>
      </p:sp>
      <p:pic>
        <p:nvPicPr>
          <p:cNvPr id="9" name="Picture 4" descr="File:Jpeg2000 2-level wavelet transform-lichtenstein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9030" y="3232908"/>
            <a:ext cx="1361970" cy="1335264"/>
          </a:xfrm>
          <a:prstGeom prst="rect">
            <a:avLst/>
          </a:prstGeom>
          <a:noFill/>
          <a:ln w="28575">
            <a:solidFill>
              <a:srgbClr val="FFFF00"/>
            </a:solidFill>
          </a:ln>
          <a:scene3d>
            <a:camera prst="perspectiveRelaxed" fov="2700000">
              <a:rot lat="17673600" lon="0" rev="0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ile:Jpeg2000 2-level wavelet transform-lichtenstein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5960" y="3235459"/>
            <a:ext cx="1361970" cy="131746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scene3d>
            <a:camera prst="perspectiveRelaxed" fov="2700000">
              <a:rot lat="17673600" lon="0" rev="0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le:Jpeg2000 2-level wavelet transform-lichtenstein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5395" y="3924299"/>
            <a:ext cx="1943100" cy="194310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scene3d>
            <a:camera prst="perspectiveRelaxed" fov="2700000">
              <a:rot lat="17673600" lon="0" rev="0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ile:Jpeg2000 2-level wavelet transform-lichtenstein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2495" y="3219553"/>
            <a:ext cx="1361970" cy="1361970"/>
          </a:xfrm>
          <a:prstGeom prst="rect">
            <a:avLst/>
          </a:prstGeom>
          <a:noFill/>
          <a:ln w="28575">
            <a:solidFill>
              <a:srgbClr val="00B050"/>
            </a:solidFill>
          </a:ln>
          <a:scene3d>
            <a:camera prst="perspectiveRelaxed" fov="2700000">
              <a:rot lat="17673600" lon="0" rev="0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ile:Jpeg2000 2-level wavelet transform-lichtenstein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91930" y="3924298"/>
            <a:ext cx="1943100" cy="194310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scene3d>
            <a:camera prst="perspectiveRelaxed" fov="2700000">
              <a:rot lat="17673600" lon="0" rev="0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ile:Jpeg2000 2-level wavelet transform-lichtenstein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8465" y="3924300"/>
            <a:ext cx="1943100" cy="194310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scene3d>
            <a:camera prst="perspectiveRelaxed" fov="2700000">
              <a:rot lat="17673600" lon="0" rev="0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File:Jpeg2000 2-level wavelet transform-lichtenstein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77705" y="1441455"/>
            <a:ext cx="902208" cy="884525"/>
          </a:xfrm>
          <a:prstGeom prst="rect">
            <a:avLst/>
          </a:prstGeom>
          <a:noFill/>
          <a:ln w="12700">
            <a:noFill/>
          </a:ln>
          <a:scene3d>
            <a:camera prst="perspectiveRelaxed" fov="2700000">
              <a:rot lat="17673600" lon="0" rev="0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File:Jpeg2000 2-level wavelet transform-lichtenstein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7630" y="2519641"/>
            <a:ext cx="904770" cy="887028"/>
          </a:xfrm>
          <a:prstGeom prst="rect">
            <a:avLst/>
          </a:prstGeom>
          <a:noFill/>
          <a:ln w="28575">
            <a:solidFill>
              <a:srgbClr val="FFFF00"/>
            </a:solidFill>
          </a:ln>
          <a:scene3d>
            <a:camera prst="perspectiveRelaxed" fov="2700000">
              <a:rot lat="17673600" lon="0" rev="0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File:Jpeg2000 2-level wavelet transform-lichtenstein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4560" y="2519204"/>
            <a:ext cx="904770" cy="87520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scene3d>
            <a:camera prst="perspectiveRelaxed" fov="2700000">
              <a:rot lat="17673600" lon="0" rev="0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ile:Jpeg2000 2-level wavelet transform-lichtenstein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1095" y="2510768"/>
            <a:ext cx="904770" cy="904770"/>
          </a:xfrm>
          <a:prstGeom prst="rect">
            <a:avLst/>
          </a:prstGeom>
          <a:noFill/>
          <a:ln w="28575">
            <a:solidFill>
              <a:srgbClr val="00B050"/>
            </a:solidFill>
          </a:ln>
          <a:scene3d>
            <a:camera prst="perspectiveRelaxed" fov="2700000">
              <a:rot lat="17673600" lon="0" rev="0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02145" y="6019800"/>
            <a:ext cx="609600" cy="609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7015215" y="6019800"/>
            <a:ext cx="304800" cy="609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Rectangle 23"/>
          <p:cNvSpPr/>
          <p:nvPr/>
        </p:nvSpPr>
        <p:spPr>
          <a:xfrm>
            <a:off x="7015215" y="6019800"/>
            <a:ext cx="609600" cy="609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ectangle 24"/>
          <p:cNvSpPr/>
          <p:nvPr/>
        </p:nvSpPr>
        <p:spPr>
          <a:xfrm rot="5400000">
            <a:off x="1654545" y="5867400"/>
            <a:ext cx="304800" cy="609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Rectangle 25"/>
          <p:cNvSpPr/>
          <p:nvPr/>
        </p:nvSpPr>
        <p:spPr>
          <a:xfrm>
            <a:off x="4258680" y="6019800"/>
            <a:ext cx="609600" cy="609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Rectangle 26"/>
          <p:cNvSpPr/>
          <p:nvPr/>
        </p:nvSpPr>
        <p:spPr>
          <a:xfrm rot="5400000">
            <a:off x="4258680" y="6019800"/>
            <a:ext cx="304800" cy="3048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ectangle 27"/>
          <p:cNvSpPr/>
          <p:nvPr/>
        </p:nvSpPr>
        <p:spPr>
          <a:xfrm rot="5400000">
            <a:off x="4563480" y="6324600"/>
            <a:ext cx="304800" cy="3048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TextBox 30"/>
          <p:cNvSpPr txBox="1"/>
          <p:nvPr/>
        </p:nvSpPr>
        <p:spPr>
          <a:xfrm>
            <a:off x="572726" y="1296571"/>
            <a:ext cx="191520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Low-pass residual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(approximation)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10614" y="1587991"/>
            <a:ext cx="109517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Sub-band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(detail)</a:t>
            </a:r>
          </a:p>
        </p:txBody>
      </p:sp>
      <p:cxnSp>
        <p:nvCxnSpPr>
          <p:cNvPr id="34" name="Straight Arrow Connector 33"/>
          <p:cNvCxnSpPr>
            <a:stCxn id="32" idx="2"/>
          </p:cNvCxnSpPr>
          <p:nvPr/>
        </p:nvCxnSpPr>
        <p:spPr>
          <a:xfrm flipH="1">
            <a:off x="8001000" y="2234322"/>
            <a:ext cx="457200" cy="134707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487930" y="1677751"/>
            <a:ext cx="1394565" cy="2059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81000" y="2668430"/>
            <a:ext cx="0" cy="266557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80" y="2297668"/>
            <a:ext cx="6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scale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35395" y="5715000"/>
            <a:ext cx="7622805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82342" y="5791200"/>
            <a:ext cx="141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orientation</a:t>
            </a:r>
          </a:p>
        </p:txBody>
      </p:sp>
    </p:spTree>
    <p:extLst>
      <p:ext uri="{BB962C8B-B14F-4D97-AF65-F5344CB8AC3E}">
        <p14:creationId xmlns:p14="http://schemas.microsoft.com/office/powerpoint/2010/main" val="1966873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0289" y="3124200"/>
            <a:ext cx="3643423" cy="273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Wavelet </a:t>
            </a:r>
            <a:r>
              <a:rPr lang="en-US" dirty="0" err="1"/>
              <a:t>Thresholding</a:t>
            </a:r>
            <a:r>
              <a:rPr lang="en-US" dirty="0"/>
              <a:t> (WT)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Wavelet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/>
                  <a:t> Sparser Representation</a:t>
                </a:r>
              </a:p>
              <a:p>
                <a:r>
                  <a:rPr lang="en-US" dirty="0"/>
                  <a:t>Improved separation between signal and noise at different scales and orientations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err="1">
                    <a:solidFill>
                      <a:srgbClr val="7030A0"/>
                    </a:solidFill>
                  </a:rPr>
                  <a:t>Thresholding</a:t>
                </a:r>
                <a:r>
                  <a:rPr lang="en-US" dirty="0">
                    <a:solidFill>
                      <a:srgbClr val="7030A0"/>
                    </a:solidFill>
                  </a:rPr>
                  <a:t> (hard/soft) is more meaningful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5486400"/>
              </a:xfrm>
              <a:blipFill rotWithShape="1">
                <a:blip r:embed="rId3"/>
                <a:stretch>
                  <a:fillRect l="-1600" t="-1333" r="-11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3086100" y="4800600"/>
            <a:ext cx="29718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920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Probabilistic Perspective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Learn or assume statistical model of image and noise 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Use Bayesian inference to obtain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3"/>
                <a:stretch>
                  <a:fillRect l="-1630" t="-1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638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image do you prefer?</a:t>
            </a:r>
            <a:endParaRPr lang="en-GB" dirty="0"/>
          </a:p>
        </p:txBody>
      </p:sp>
      <p:pic>
        <p:nvPicPr>
          <p:cNvPr id="1026" name="Picture 2" descr="C:\Users\Miri\Desktop\Denoise\baby_no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21336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ri\Desktop\Denoise\bab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183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Probabilistic Perspective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With some prior knowledge about images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r>
                  <a:rPr lang="en-US" dirty="0" err="1"/>
                  <a:t>Denoise</a:t>
                </a:r>
                <a:r>
                  <a:rPr lang="en-US" dirty="0"/>
                  <a:t> = “find an optimal explanation”: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b="1" dirty="0"/>
                  <a:t>MAP</a:t>
                </a:r>
                <a:r>
                  <a:rPr lang="en-US" dirty="0"/>
                  <a:t> – Maximum </a:t>
                </a:r>
                <a:r>
                  <a:rPr lang="en-GB" dirty="0"/>
                  <a:t> a posterior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argmax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b="1" dirty="0"/>
                  <a:t>MMSE</a:t>
                </a:r>
                <a:r>
                  <a:rPr lang="en-US" dirty="0"/>
                  <a:t> – Minimum Mean Square Error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min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3"/>
                <a:stretch>
                  <a:fillRect l="-1630" t="-1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197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Performance Evaluation </a:t>
            </a:r>
            <a:br>
              <a:rPr lang="en-US" dirty="0"/>
            </a:br>
            <a:r>
              <a:rPr lang="en-US" dirty="0" err="1"/>
              <a:t>Denoised</a:t>
            </a:r>
            <a:r>
              <a:rPr lang="en-US" dirty="0"/>
              <a:t> Images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659" y="4495801"/>
            <a:ext cx="1916141" cy="189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5217" y="4495800"/>
            <a:ext cx="1944492" cy="189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4068" y="4634699"/>
            <a:ext cx="3559332" cy="17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 bwMode="auto">
          <a:xfrm>
            <a:off x="2795587" y="1981200"/>
            <a:ext cx="3601481" cy="189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9935" y="2123530"/>
            <a:ext cx="1746255" cy="17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313062" y="6519446"/>
            <a:ext cx="1830938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Buades</a:t>
            </a:r>
            <a:r>
              <a:rPr lang="en-US" sz="1600" dirty="0"/>
              <a:t> </a:t>
            </a:r>
            <a:r>
              <a:rPr lang="en-US" sz="1600" i="1" dirty="0"/>
              <a:t>et al</a:t>
            </a:r>
            <a:r>
              <a:rPr lang="en-US" sz="1600" dirty="0"/>
              <a:t>. (2005)</a:t>
            </a:r>
            <a:endParaRPr lang="en-GB" sz="16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659" y="1981200"/>
            <a:ext cx="1916141" cy="189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774963" y="4038600"/>
            <a:ext cx="17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Windowed</a:t>
            </a:r>
          </a:p>
          <a:p>
            <a:pPr algn="ctr"/>
            <a:r>
              <a:rPr lang="en-US" dirty="0"/>
              <a:t> Weiner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6327" y="4315599"/>
            <a:ext cx="172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Hard WT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00800" y="431559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Soft WT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28807" y="1524001"/>
            <a:ext cx="170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Gaussian</a:t>
            </a:r>
          </a:p>
          <a:p>
            <a:pPr algn="ctr"/>
            <a:r>
              <a:rPr lang="en-US" dirty="0"/>
              <a:t>Smoothing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94068" y="1524001"/>
            <a:ext cx="176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Anisotropic </a:t>
            </a:r>
          </a:p>
          <a:p>
            <a:pPr algn="ctr"/>
            <a:r>
              <a:rPr lang="en-US" dirty="0"/>
              <a:t>Filtering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39934" y="1524001"/>
            <a:ext cx="171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Bilateral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139" y="1524001"/>
                <a:ext cx="9791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>
                    <a:ea typeface="Cambria Math"/>
                  </a:rPr>
                  <a:t>Original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39" y="1524001"/>
                <a:ext cx="979179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4969" t="-4717" r="-3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642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naturfotograf.com/D200/D200_IR_87_DSC_98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7455" y="197838"/>
            <a:ext cx="4694145" cy="315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bestinclass.com/posted_images/0000/0244/lowlight_noisehigh2.jpg?1290108260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999" y="186465"/>
            <a:ext cx="4064001" cy="481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1.bp.blogspot.com/_7rebQrvRj1A/TJKd6k7b-oI/AAAAAAAAAHQ/HTuqJTfKBMc/s1600/759_ultras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2055" y="3549607"/>
            <a:ext cx="4567146" cy="307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58201" y="350239"/>
            <a:ext cx="381000" cy="381000"/>
          </a:xfrm>
          <a:prstGeom prst="rect">
            <a:avLst/>
          </a:prstGeom>
          <a:solidFill>
            <a:srgbClr val="FFFFFF">
              <a:alpha val="61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248640"/>
            <a:ext cx="1828800" cy="369332"/>
          </a:xfrm>
          <a:prstGeom prst="rect">
            <a:avLst/>
          </a:prstGeom>
          <a:solidFill>
            <a:srgbClr val="FFFFFF">
              <a:alpha val="61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Indoor – low light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600" y="3714707"/>
            <a:ext cx="533400" cy="369332"/>
          </a:xfrm>
          <a:prstGeom prst="rect">
            <a:avLst/>
          </a:prstGeom>
          <a:solidFill>
            <a:srgbClr val="FFFFFF">
              <a:alpha val="61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</a:t>
            </a:r>
          </a:p>
        </p:txBody>
      </p:sp>
    </p:spTree>
    <p:extLst>
      <p:ext uri="{BB962C8B-B14F-4D97-AF65-F5344CB8AC3E}">
        <p14:creationId xmlns:p14="http://schemas.microsoft.com/office/powerpoint/2010/main" val="30912748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9584" y="2120101"/>
            <a:ext cx="1751641" cy="175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6981" y="2081533"/>
            <a:ext cx="3618691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0800" y="2123530"/>
            <a:ext cx="1798162" cy="174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6448" y="4649202"/>
            <a:ext cx="1799879" cy="175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6327" y="4651567"/>
            <a:ext cx="1892610" cy="174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6525" y="4651567"/>
            <a:ext cx="1812006" cy="174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9584" y="4639968"/>
            <a:ext cx="1751641" cy="175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Performance Evaluation </a:t>
            </a:r>
            <a:br>
              <a:rPr lang="en-US" dirty="0"/>
            </a:br>
            <a:r>
              <a:rPr lang="en-US" dirty="0"/>
              <a:t>Method Noise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3062" y="6519446"/>
            <a:ext cx="1830938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Buades</a:t>
            </a:r>
            <a:r>
              <a:rPr lang="en-US" sz="1600" dirty="0"/>
              <a:t> </a:t>
            </a:r>
            <a:r>
              <a:rPr lang="en-US" sz="1600" i="1" dirty="0"/>
              <a:t>et al</a:t>
            </a:r>
            <a:r>
              <a:rPr lang="en-US" sz="1600" dirty="0"/>
              <a:t>. (2005)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774963" y="4038600"/>
            <a:ext cx="17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Windowed</a:t>
            </a:r>
          </a:p>
          <a:p>
            <a:pPr algn="ctr"/>
            <a:r>
              <a:rPr lang="en-US" dirty="0"/>
              <a:t> Weiner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6327" y="4315599"/>
            <a:ext cx="172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Hard WT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00800" y="431559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Soft WT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28807" y="1524001"/>
            <a:ext cx="170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Gaussian</a:t>
            </a:r>
          </a:p>
          <a:p>
            <a:pPr algn="ctr"/>
            <a:r>
              <a:rPr lang="en-US" dirty="0"/>
              <a:t>Smoothing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94068" y="1524001"/>
            <a:ext cx="176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Anisotropic </a:t>
            </a:r>
          </a:p>
          <a:p>
            <a:pPr algn="ctr"/>
            <a:r>
              <a:rPr lang="en-US" dirty="0"/>
              <a:t>Filtering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39934" y="1524001"/>
            <a:ext cx="171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Bilateral Filtering</a:t>
            </a:r>
          </a:p>
        </p:txBody>
      </p:sp>
    </p:spTree>
    <p:extLst>
      <p:ext uri="{BB962C8B-B14F-4D97-AF65-F5344CB8AC3E}">
        <p14:creationId xmlns:p14="http://schemas.microsoft.com/office/powerpoint/2010/main" val="7232357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180914"/>
              </p:ext>
            </p:extLst>
          </p:nvPr>
        </p:nvGraphicFramePr>
        <p:xfrm>
          <a:off x="381000" y="1371600"/>
          <a:ext cx="8229600" cy="5217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Denoised</a:t>
                      </a:r>
                      <a:r>
                        <a:rPr lang="en-US" dirty="0"/>
                        <a:t> Image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Method</a:t>
                      </a:r>
                      <a:r>
                        <a:rPr lang="en-US" b="1" baseline="0" dirty="0"/>
                        <a:t> Noise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Spatial Methods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Transform</a:t>
                      </a:r>
                      <a:r>
                        <a:rPr lang="en-US" baseline="0" dirty="0"/>
                        <a:t> Methods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4" descr="http://2.bp.blogspot.com/_EHsBiFWrihM/TItw0o3CPOI/AAAAAAAAFeM/hq4ZDcmy53g/s1600/sad_smiley_by_shangyn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2895600"/>
            <a:ext cx="587113" cy="5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2.bp.blogspot.com/_N0qfjpJBHrI/TKzX3qOYvfI/AAAAAAAAAoo/c3MTTU8wlWA/s1600/illustration-illustratie_smiley-emoticon_0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5600" y="2888732"/>
            <a:ext cx="609600" cy="60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2.bp.blogspot.com/_EHsBiFWrihM/TItw0o3CPOI/AAAAAAAAFeM/hq4ZDcmy53g/s1600/sad_smiley_by_shangyn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4823087"/>
            <a:ext cx="587113" cy="5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2.bp.blogspot.com/_N0qfjpJBHrI/TKzX3qOYvfI/AAAAAAAAAoo/c3MTTU8wlWA/s1600/illustration-illustratie_smiley-emoticon_0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24550" y="4809352"/>
            <a:ext cx="609600" cy="60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6765" y="1953263"/>
            <a:ext cx="1762126" cy="174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5200" y="1944567"/>
            <a:ext cx="1746255" cy="17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8431" y="4432129"/>
            <a:ext cx="1778794" cy="174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7324" y="4423961"/>
            <a:ext cx="1744131" cy="17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359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it up a notch...</a:t>
            </a:r>
          </a:p>
        </p:txBody>
      </p:sp>
      <p:pic>
        <p:nvPicPr>
          <p:cNvPr id="4" name="Picture 2" descr="http://wwwdelivery.superstock.com/WI/223/1244/PreviewComp/SuperStock_1244-5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8900" y="1390650"/>
            <a:ext cx="363691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6320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art Methods</a:t>
            </a:r>
          </a:p>
        </p:txBody>
      </p:sp>
      <p:sp>
        <p:nvSpPr>
          <p:cNvPr id="4" name="Oval 3"/>
          <p:cNvSpPr/>
          <p:nvPr/>
        </p:nvSpPr>
        <p:spPr>
          <a:xfrm>
            <a:off x="914400" y="1905000"/>
            <a:ext cx="3962400" cy="3962400"/>
          </a:xfrm>
          <a:prstGeom prst="ellipse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1400" y="1905000"/>
            <a:ext cx="3962400" cy="3962400"/>
          </a:xfrm>
          <a:prstGeom prst="ellipse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67400" y="2785730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BLS-GSM</a:t>
            </a:r>
          </a:p>
        </p:txBody>
      </p:sp>
      <p:sp>
        <p:nvSpPr>
          <p:cNvPr id="7" name="Oval 6"/>
          <p:cNvSpPr/>
          <p:nvPr/>
        </p:nvSpPr>
        <p:spPr>
          <a:xfrm>
            <a:off x="1524000" y="3810000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NLM</a:t>
            </a:r>
          </a:p>
        </p:txBody>
      </p:sp>
      <p:sp>
        <p:nvSpPr>
          <p:cNvPr id="8" name="Oval 7"/>
          <p:cNvSpPr/>
          <p:nvPr/>
        </p:nvSpPr>
        <p:spPr>
          <a:xfrm>
            <a:off x="3733800" y="3200400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BM3D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5867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Spatial Methods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5867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Transform Methods</a:t>
            </a:r>
          </a:p>
        </p:txBody>
      </p:sp>
    </p:spTree>
    <p:extLst>
      <p:ext uri="{BB962C8B-B14F-4D97-AF65-F5344CB8AC3E}">
        <p14:creationId xmlns:p14="http://schemas.microsoft.com/office/powerpoint/2010/main" val="22651857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BLS</a:t>
            </a:r>
            <a:r>
              <a:rPr lang="en-US" dirty="0"/>
              <a:t>-</a:t>
            </a:r>
            <a:r>
              <a:rPr lang="en-US" dirty="0">
                <a:solidFill>
                  <a:srgbClr val="00B050"/>
                </a:solidFill>
              </a:rPr>
              <a:t>GSM</a:t>
            </a:r>
            <a:r>
              <a:rPr lang="en-US" dirty="0"/>
              <a:t>-</a:t>
            </a:r>
            <a:r>
              <a:rPr lang="en-US" dirty="0">
                <a:solidFill>
                  <a:srgbClr val="0070C0"/>
                </a:solidFill>
              </a:rPr>
              <a:t>Wavelet </a:t>
            </a:r>
            <a:r>
              <a:rPr lang="en-US" dirty="0" err="1"/>
              <a:t>Denoising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Bayes Least Squares </a:t>
            </a:r>
            <a:r>
              <a:rPr lang="en-US" dirty="0">
                <a:solidFill>
                  <a:srgbClr val="00B050"/>
                </a:solidFill>
              </a:rPr>
              <a:t>Gaussian Scale Mixture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Wavelet </a:t>
            </a:r>
            <a:r>
              <a:rPr lang="en-US" dirty="0" err="1"/>
              <a:t>Denoising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   (</a:t>
            </a:r>
            <a:r>
              <a:rPr lang="en-US" dirty="0" err="1"/>
              <a:t>Portilla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2003)</a:t>
            </a:r>
          </a:p>
          <a:p>
            <a:endParaRPr lang="en-US" dirty="0"/>
          </a:p>
          <a:p>
            <a:r>
              <a:rPr lang="en-US" dirty="0"/>
              <a:t>Transform to </a:t>
            </a:r>
            <a:r>
              <a:rPr lang="en-US" dirty="0">
                <a:solidFill>
                  <a:srgbClr val="0070C0"/>
                </a:solidFill>
              </a:rPr>
              <a:t>Wavelet</a:t>
            </a:r>
            <a:r>
              <a:rPr lang="en-US" dirty="0"/>
              <a:t> domain</a:t>
            </a:r>
          </a:p>
          <a:p>
            <a:r>
              <a:rPr lang="en-US" dirty="0"/>
              <a:t>Assume </a:t>
            </a:r>
            <a:r>
              <a:rPr lang="en-US" dirty="0">
                <a:solidFill>
                  <a:srgbClr val="00B050"/>
                </a:solidFill>
              </a:rPr>
              <a:t>GSM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model on neighborhoods</a:t>
            </a:r>
          </a:p>
          <a:p>
            <a:r>
              <a:rPr lang="en-US" dirty="0" err="1"/>
              <a:t>Denoise</a:t>
            </a:r>
            <a:r>
              <a:rPr lang="en-US" dirty="0"/>
              <a:t> using </a:t>
            </a:r>
            <a:r>
              <a:rPr lang="en-US" dirty="0">
                <a:solidFill>
                  <a:srgbClr val="FF0000"/>
                </a:solidFill>
              </a:rPr>
              <a:t>BLS</a:t>
            </a:r>
            <a:r>
              <a:rPr lang="en-US" dirty="0"/>
              <a:t> estimation</a:t>
            </a:r>
          </a:p>
        </p:txBody>
      </p:sp>
    </p:spTree>
    <p:extLst>
      <p:ext uri="{BB962C8B-B14F-4D97-AF65-F5344CB8AC3E}">
        <p14:creationId xmlns:p14="http://schemas.microsoft.com/office/powerpoint/2010/main" val="35224921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BLS-GSM uses over-complete wavelets</a:t>
                </a:r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Representation is redundant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/>
                  <a:t> Combined estimates may improve </a:t>
                </a:r>
                <a:r>
                  <a:rPr lang="en-US" dirty="0" err="1"/>
                  <a:t>denoising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5257800"/>
              </a:xfrm>
              <a:blipFill rotWithShape="1">
                <a:blip r:embed="rId3"/>
                <a:stretch>
                  <a:fillRect l="-1801" t="-1508" b="-20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Complete Wavelets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990600" y="3048000"/>
            <a:ext cx="7371102" cy="2039505"/>
            <a:chOff x="604834" y="3373597"/>
            <a:chExt cx="7371102" cy="2039505"/>
          </a:xfrm>
        </p:grpSpPr>
        <p:pic>
          <p:nvPicPr>
            <p:cNvPr id="46" name="Picture 4" descr="File:Jpeg2000 2-level wavelet transform-lichtenstein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15637" y="3779544"/>
              <a:ext cx="655045" cy="642201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scene3d>
              <a:camera prst="perspectiveRelaxed" fov="2700000">
                <a:rot lat="17673600" lon="0" rev="0"/>
              </a:camera>
              <a:lightRig rig="threePt" dir="t"/>
            </a:scene3d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File:Jpeg2000 2-level wavelet transform-lichtenstein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64102" y="3780771"/>
              <a:ext cx="655045" cy="63363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scene3d>
              <a:camera prst="perspectiveRelaxed" fov="2700000">
                <a:rot lat="17673600" lon="0" rev="0"/>
              </a:camera>
              <a:lightRig rig="threePt" dir="t"/>
            </a:scene3d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File:Jpeg2000 2-level wavelet transform-lichtenstein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24353" y="4112072"/>
              <a:ext cx="934542" cy="93454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scene3d>
              <a:camera prst="perspectiveRelaxed" fov="2700000">
                <a:rot lat="17673600" lon="0" rev="0"/>
              </a:camera>
              <a:lightRig rig="threePt" dir="t"/>
            </a:scene3d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File:Jpeg2000 2-level wavelet transform-lichtenstein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89869" y="3773121"/>
              <a:ext cx="655045" cy="655045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  <a:scene3d>
              <a:camera prst="perspectiveRelaxed" fov="2700000">
                <a:rot lat="17673600" lon="0" rev="0"/>
              </a:camera>
              <a:lightRig rig="threePt" dir="t"/>
            </a:scene3d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File:Jpeg2000 2-level wavelet transform-lichtenstein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50121" y="4112071"/>
              <a:ext cx="934542" cy="934543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  <a:scene3d>
              <a:camera prst="perspectiveRelaxed" fov="2700000">
                <a:rot lat="17673600" lon="0" rev="0"/>
              </a:camera>
              <a:lightRig rig="threePt" dir="t"/>
            </a:scene3d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4" descr="File:Jpeg2000 2-level wavelet transform-lichtenstein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75888" y="4112072"/>
              <a:ext cx="934542" cy="934542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scene3d>
              <a:camera prst="perspectiveRelaxed" fov="2700000">
                <a:rot lat="17673600" lon="0" rev="0"/>
              </a:camera>
              <a:lightRig rig="threePt" dir="t"/>
            </a:scene3d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 descr="File:Jpeg2000 2-level wavelet transform-lichtenstein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25583" y="3436496"/>
              <a:ext cx="435153" cy="42662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scene3d>
              <a:camera prst="perspectiveRelaxed" fov="2700000">
                <a:rot lat="17673600" lon="0" rev="0"/>
              </a:camera>
              <a:lightRig rig="threePt" dir="t"/>
            </a:scene3d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File:Jpeg2000 2-level wavelet transform-lichtenstein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4048" y="3436285"/>
              <a:ext cx="435153" cy="4209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scene3d>
              <a:camera prst="perspectiveRelaxed" fov="2700000">
                <a:rot lat="17673600" lon="0" rev="0"/>
              </a:camera>
              <a:lightRig rig="threePt" dir="t"/>
            </a:scene3d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File:Jpeg2000 2-level wavelet transform-lichtenstein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99815" y="3432228"/>
              <a:ext cx="435153" cy="435153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  <a:scene3d>
              <a:camera prst="perspectiveRelaxed" fov="2700000">
                <a:rot lat="17673600" lon="0" rev="0"/>
              </a:camera>
              <a:lightRig rig="threePt" dir="t"/>
            </a:scene3d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54"/>
            <p:cNvSpPr/>
            <p:nvPr/>
          </p:nvSpPr>
          <p:spPr>
            <a:xfrm>
              <a:off x="1145029" y="5119912"/>
              <a:ext cx="293190" cy="29319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796565" y="5119912"/>
              <a:ext cx="146595" cy="29319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796565" y="5119912"/>
              <a:ext cx="293190" cy="29319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8" name="Rectangle 57"/>
            <p:cNvSpPr/>
            <p:nvPr/>
          </p:nvSpPr>
          <p:spPr>
            <a:xfrm rot="5400000">
              <a:off x="1218327" y="5046615"/>
              <a:ext cx="146595" cy="29319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470797" y="5119912"/>
              <a:ext cx="293190" cy="29319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0" name="Rectangle 59"/>
            <p:cNvSpPr/>
            <p:nvPr/>
          </p:nvSpPr>
          <p:spPr>
            <a:xfrm rot="5400000">
              <a:off x="2470797" y="5119912"/>
              <a:ext cx="146595" cy="14659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1" name="Rectangle 60"/>
            <p:cNvSpPr/>
            <p:nvPr/>
          </p:nvSpPr>
          <p:spPr>
            <a:xfrm rot="5400000">
              <a:off x="2617392" y="5266507"/>
              <a:ext cx="146595" cy="14659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V="1">
              <a:off x="604834" y="3556117"/>
              <a:ext cx="0" cy="1282018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739578" y="4973317"/>
              <a:ext cx="7236358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4" descr="File:Jpeg2000 2-level wavelet transform-lichtenstein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04499" y="3720913"/>
              <a:ext cx="655045" cy="642201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  <a:scene3d>
              <a:camera prst="perspectiveRelaxed" fov="2700000">
                <a:rot lat="17673600" lon="0" rev="0"/>
              </a:camera>
              <a:lightRig rig="threePt" dir="t"/>
            </a:scene3d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" descr="File:Jpeg2000 2-level wavelet transform-lichtenstein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78732" y="3714490"/>
              <a:ext cx="655045" cy="65504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  <a:scene3d>
              <a:camera prst="perspectiveRelaxed" fov="2700000">
                <a:rot lat="17673600" lon="0" rev="0"/>
              </a:camera>
              <a:lightRig rig="threePt" dir="t"/>
            </a:scene3d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4" descr="File:Jpeg2000 2-level wavelet transform-lichtenstein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38983" y="4053440"/>
              <a:ext cx="934542" cy="934543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  <a:scene3d>
              <a:camera prst="perspectiveRelaxed" fov="2700000">
                <a:rot lat="17673600" lon="0" rev="0"/>
              </a:camera>
              <a:lightRig rig="threePt" dir="t"/>
            </a:scene3d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4" descr="File:Jpeg2000 2-level wavelet transform-lichtenstein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64751" y="4053441"/>
              <a:ext cx="934542" cy="934542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  <a:scene3d>
              <a:camera prst="perspectiveRelaxed" fov="2700000">
                <a:rot lat="17673600" lon="0" rev="0"/>
              </a:camera>
              <a:lightRig rig="threePt" dir="t"/>
            </a:scene3d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4" descr="File:Jpeg2000 2-level wavelet transform-lichtenstein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14446" y="3377865"/>
              <a:ext cx="435153" cy="426620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  <a:scene3d>
              <a:camera prst="perspectiveRelaxed" fov="2700000">
                <a:rot lat="17673600" lon="0" rev="0"/>
              </a:camera>
              <a:lightRig rig="threePt" dir="t"/>
            </a:scene3d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4" descr="File:Jpeg2000 2-level wavelet transform-lichtenstein.pn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88678" y="3373597"/>
              <a:ext cx="435153" cy="435153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  <a:scene3d>
              <a:camera prst="perspectiveRelaxed" fov="2700000">
                <a:rot lat="17673600" lon="0" rev="0"/>
              </a:camera>
              <a:lightRig rig="threePt" dir="t"/>
            </a:scene3d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6985336" y="4925218"/>
              <a:ext cx="609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459538" y="3808750"/>
              <a:ext cx="3128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217581" y="5061281"/>
              <a:ext cx="345019" cy="293190"/>
              <a:chOff x="2777307" y="6019800"/>
              <a:chExt cx="717363" cy="609600"/>
            </a:xfrm>
          </p:grpSpPr>
          <p:sp>
            <p:nvSpPr>
              <p:cNvPr id="76" name="Rectangle 75"/>
              <p:cNvSpPr/>
              <p:nvPr/>
            </p:nvSpPr>
            <p:spPr>
              <a:xfrm rot="18900000">
                <a:off x="2885070" y="6019800"/>
                <a:ext cx="609600" cy="6096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2700000">
                <a:off x="2929707" y="5912037"/>
                <a:ext cx="304800" cy="6096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6553200" y="5074537"/>
              <a:ext cx="342587" cy="293190"/>
              <a:chOff x="5651613" y="6047362"/>
              <a:chExt cx="712306" cy="609600"/>
            </a:xfrm>
          </p:grpSpPr>
          <p:sp>
            <p:nvSpPr>
              <p:cNvPr id="74" name="Rectangle 73"/>
              <p:cNvSpPr/>
              <p:nvPr/>
            </p:nvSpPr>
            <p:spPr>
              <a:xfrm rot="2542240">
                <a:off x="5651613" y="6047362"/>
                <a:ext cx="609600" cy="6096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7942240">
                <a:off x="5906719" y="5934769"/>
                <a:ext cx="304800" cy="6096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1110343" y="3006893"/>
            <a:ext cx="7086600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Classical (orthogonal) Wavelets:</a:t>
            </a:r>
            <a:br>
              <a:rPr lang="en-US" sz="2800" dirty="0"/>
            </a:br>
            <a:r>
              <a:rPr lang="en-US" sz="2800" dirty="0"/>
              <a:t>#coefficients </a:t>
            </a:r>
            <a:r>
              <a:rPr lang="en-US" sz="2800" b="1" dirty="0">
                <a:solidFill>
                  <a:srgbClr val="FF0000"/>
                </a:solidFill>
              </a:rPr>
              <a:t>=</a:t>
            </a:r>
            <a:r>
              <a:rPr lang="en-US" sz="2800" dirty="0"/>
              <a:t> #pixels</a:t>
            </a:r>
          </a:p>
          <a:p>
            <a:endParaRPr lang="en-US" sz="2800" dirty="0"/>
          </a:p>
          <a:p>
            <a:r>
              <a:rPr lang="en-US" sz="2800" dirty="0"/>
              <a:t>Over-complete Wavelets:</a:t>
            </a:r>
            <a:br>
              <a:rPr lang="en-US" sz="2800" dirty="0"/>
            </a:br>
            <a:r>
              <a:rPr lang="en-US" sz="2800" dirty="0"/>
              <a:t>#coefficients </a:t>
            </a:r>
            <a:r>
              <a:rPr lang="en-US" sz="2800" b="1" dirty="0">
                <a:solidFill>
                  <a:srgbClr val="FF0000"/>
                </a:solidFill>
              </a:rPr>
              <a:t>&gt;</a:t>
            </a:r>
            <a:r>
              <a:rPr lang="en-US" sz="2800" dirty="0"/>
              <a:t> #pixels </a:t>
            </a:r>
          </a:p>
        </p:txBody>
      </p:sp>
    </p:spTree>
    <p:extLst>
      <p:ext uri="{BB962C8B-B14F-4D97-AF65-F5344CB8AC3E}">
        <p14:creationId xmlns:p14="http://schemas.microsoft.com/office/powerpoint/2010/main" val="2095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Neighborhoods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Spatial-Scale Neighborhood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For example:</a:t>
            </a:r>
          </a:p>
          <a:p>
            <a:pPr lvl="1"/>
            <a:r>
              <a:rPr lang="en-US" dirty="0"/>
              <a:t>Scale parent of central </a:t>
            </a:r>
            <a:r>
              <a:rPr lang="en-US" dirty="0" err="1"/>
              <a:t>coef</a:t>
            </a:r>
            <a:endParaRPr lang="en-US" dirty="0"/>
          </a:p>
          <a:p>
            <a:pPr lvl="1"/>
            <a:r>
              <a:rPr lang="en-US" dirty="0"/>
              <a:t>3x3 in space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Such neighborhoods are highly structured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853164" y="1977494"/>
            <a:ext cx="2213506" cy="2213506"/>
            <a:chOff x="3882495" y="3029055"/>
            <a:chExt cx="1361970" cy="1361970"/>
          </a:xfrm>
          <a:scene3d>
            <a:camera prst="perspectiveRelaxed">
              <a:rot lat="17676000" lon="0" rev="0"/>
            </a:camera>
            <a:lightRig rig="threePt" dir="t"/>
          </a:scene3d>
        </p:grpSpPr>
        <p:pic>
          <p:nvPicPr>
            <p:cNvPr id="4" name="Picture 4" descr="File:Jpeg2000 2-level wavelet transform-lichtenstein.png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82495" y="3029055"/>
              <a:ext cx="1361970" cy="1361970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4411080" y="3581400"/>
              <a:ext cx="220080" cy="2095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10200" y="2971800"/>
            <a:ext cx="3157972" cy="3157973"/>
            <a:chOff x="3591930" y="3733800"/>
            <a:chExt cx="1943100" cy="1943101"/>
          </a:xfrm>
          <a:scene3d>
            <a:camera prst="perspectiveRelaxed">
              <a:rot lat="17676000" lon="0" rev="0"/>
            </a:camera>
            <a:lightRig rig="threePt" dir="t"/>
          </a:scene3d>
        </p:grpSpPr>
        <p:pic>
          <p:nvPicPr>
            <p:cNvPr id="5" name="Picture 4" descr="File:Jpeg2000 2-level wavelet transform-lichtenstein.png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91930" y="3733800"/>
              <a:ext cx="1943100" cy="1943101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191000" y="4343400"/>
              <a:ext cx="220080" cy="2095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411080" y="4343400"/>
              <a:ext cx="220080" cy="2095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31160" y="4343400"/>
              <a:ext cx="220080" cy="2095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91000" y="4562475"/>
              <a:ext cx="220080" cy="2095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11080" y="4562475"/>
              <a:ext cx="220080" cy="2095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31160" y="4562475"/>
              <a:ext cx="220080" cy="2095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91000" y="4781550"/>
              <a:ext cx="220080" cy="2095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11080" y="4781550"/>
              <a:ext cx="220080" cy="2095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31160" y="4781550"/>
              <a:ext cx="220080" cy="2095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flipV="1">
            <a:off x="5105400" y="3084247"/>
            <a:ext cx="1524000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048000" y="3581400"/>
            <a:ext cx="3200400" cy="90746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172200" y="2667000"/>
            <a:ext cx="1524000" cy="2667000"/>
          </a:xfrm>
          <a:prstGeom prst="ellipse">
            <a:avLst/>
          </a:prstGeom>
          <a:noFill/>
          <a:ln w="444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710" y="4262735"/>
            <a:ext cx="261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6FF66"/>
                </a:solidFill>
              </a:rPr>
              <a:t>x</a:t>
            </a:r>
            <a:endParaRPr lang="en-GB" sz="2400" dirty="0">
              <a:solidFill>
                <a:srgbClr val="66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52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GSM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76400" y="3478649"/>
                <a:ext cx="4953000" cy="111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rad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𝑈</m:t>
                      </m:r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478649"/>
                <a:ext cx="4953000" cy="111831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2286000" y="2209800"/>
            <a:ext cx="2732620" cy="3200400"/>
            <a:chOff x="2286000" y="2209800"/>
            <a:chExt cx="2732620" cy="3200400"/>
          </a:xfrm>
        </p:grpSpPr>
        <p:sp>
          <p:nvSpPr>
            <p:cNvPr id="6" name="Right Brace 5"/>
            <p:cNvSpPr/>
            <p:nvPr/>
          </p:nvSpPr>
          <p:spPr>
            <a:xfrm rot="5400000">
              <a:off x="3927213" y="3919716"/>
              <a:ext cx="342903" cy="1251469"/>
            </a:xfrm>
            <a:prstGeom prst="rightBrace">
              <a:avLst>
                <a:gd name="adj1" fmla="val 8333"/>
                <a:gd name="adj2" fmla="val 49201"/>
              </a:avLst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 sz="3200">
                <a:solidFill>
                  <a:schemeClr val="accent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05200" y="4702314"/>
              <a:ext cx="13677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</a:rPr>
                <a:t>GSM</a:t>
              </a:r>
            </a:p>
          </p:txBody>
        </p:sp>
        <p:pic>
          <p:nvPicPr>
            <p:cNvPr id="10" name="Picture 4" descr="http://upload.wikimedia.org/wikipedia/commons/thumb/f/f6/Gaussian_Filter.svg/700px-Gaussian_Filter.svg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98664" y="2367152"/>
              <a:ext cx="919956" cy="579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916308" y="2439145"/>
                  <a:ext cx="56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𝑈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6308" y="2439145"/>
                  <a:ext cx="56891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4558642" y="3048000"/>
              <a:ext cx="0" cy="609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907714" y="3048000"/>
              <a:ext cx="826086" cy="50809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2326689" y="2209800"/>
              <a:ext cx="581025" cy="695325"/>
              <a:chOff x="3581400" y="5629275"/>
              <a:chExt cx="581025" cy="69532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3581400" y="6324600"/>
                <a:ext cx="58102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3581400" y="5638800"/>
                <a:ext cx="0" cy="685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Freeform 23"/>
              <p:cNvSpPr/>
              <p:nvPr/>
            </p:nvSpPr>
            <p:spPr>
              <a:xfrm>
                <a:off x="3581400" y="5629275"/>
                <a:ext cx="516535" cy="695325"/>
              </a:xfrm>
              <a:custGeom>
                <a:avLst/>
                <a:gdLst>
                  <a:gd name="connsiteX0" fmla="*/ 2185 w 516535"/>
                  <a:gd name="connsiteY0" fmla="*/ 0 h 695325"/>
                  <a:gd name="connsiteX1" fmla="*/ 78385 w 516535"/>
                  <a:gd name="connsiteY1" fmla="*/ 571500 h 695325"/>
                  <a:gd name="connsiteX2" fmla="*/ 516535 w 516535"/>
                  <a:gd name="connsiteY2" fmla="*/ 695325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535" h="695325">
                    <a:moveTo>
                      <a:pt x="2185" y="0"/>
                    </a:moveTo>
                    <a:cubicBezTo>
                      <a:pt x="-2578" y="227806"/>
                      <a:pt x="-7340" y="455613"/>
                      <a:pt x="78385" y="571500"/>
                    </a:cubicBezTo>
                    <a:cubicBezTo>
                      <a:pt x="164110" y="687387"/>
                      <a:pt x="340322" y="691356"/>
                      <a:pt x="516535" y="695325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286000" y="2217989"/>
                  <a:ext cx="1488489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/>
                            <a:ea typeface="Cambria Math"/>
                          </a:rPr>
                          <m:t>~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𝑧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2217989"/>
                  <a:ext cx="1488489" cy="6109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5163844" y="2362200"/>
            <a:ext cx="2227556" cy="3048000"/>
            <a:chOff x="5163844" y="2362200"/>
            <a:chExt cx="2227556" cy="3048000"/>
          </a:xfrm>
        </p:grpSpPr>
        <p:pic>
          <p:nvPicPr>
            <p:cNvPr id="27" name="Picture 4" descr="http://upload.wikimedia.org/wikipedia/commons/thumb/f/f6/Gaussian_Filter.svg/700px-Gaussian_Filter.svg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38800" y="2362200"/>
              <a:ext cx="919956" cy="579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274300" y="2428873"/>
                  <a:ext cx="56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300" y="2428873"/>
                  <a:ext cx="56891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/>
            <p:cNvCxnSpPr/>
            <p:nvPr/>
          </p:nvCxnSpPr>
          <p:spPr>
            <a:xfrm>
              <a:off x="6096000" y="3048000"/>
              <a:ext cx="0" cy="609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ight Brace 31"/>
            <p:cNvSpPr/>
            <p:nvPr/>
          </p:nvSpPr>
          <p:spPr>
            <a:xfrm rot="5400000">
              <a:off x="5879819" y="4250452"/>
              <a:ext cx="417576" cy="711701"/>
            </a:xfrm>
            <a:prstGeom prst="rightBrace">
              <a:avLst>
                <a:gd name="adj1" fmla="val 8333"/>
                <a:gd name="adj2" fmla="val 49201"/>
              </a:avLst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 sz="3200">
                <a:solidFill>
                  <a:schemeClr val="accent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63844" y="4702314"/>
              <a:ext cx="222755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</a:rPr>
                <a:t>Gaussian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29000" y="4381497"/>
            <a:ext cx="1367779" cy="952503"/>
            <a:chOff x="3429000" y="5829297"/>
            <a:chExt cx="1367779" cy="952503"/>
          </a:xfrm>
        </p:grpSpPr>
        <p:sp>
          <p:nvSpPr>
            <p:cNvPr id="26" name="Right Brace 25"/>
            <p:cNvSpPr/>
            <p:nvPr/>
          </p:nvSpPr>
          <p:spPr>
            <a:xfrm rot="5400000">
              <a:off x="3923392" y="5375014"/>
              <a:ext cx="342903" cy="1251469"/>
            </a:xfrm>
            <a:prstGeom prst="rightBrace">
              <a:avLst>
                <a:gd name="adj1" fmla="val 8333"/>
                <a:gd name="adj2" fmla="val 49201"/>
              </a:avLst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 sz="3200"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429000" y="6073914"/>
                  <a:ext cx="1367779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oMath>
                    </m:oMathPara>
                  </a14:m>
                  <a:endParaRPr lang="en-US" sz="4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6073914"/>
                  <a:ext cx="1367779" cy="70788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0047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GSM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76400" y="3478649"/>
                <a:ext cx="4953000" cy="111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rad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𝑈</m:t>
                      </m:r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478649"/>
                <a:ext cx="4953000" cy="111831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3916308" y="2362200"/>
            <a:ext cx="2926904" cy="1295400"/>
            <a:chOff x="3916308" y="2362200"/>
            <a:chExt cx="2926904" cy="1295400"/>
          </a:xfrm>
        </p:grpSpPr>
        <p:grpSp>
          <p:nvGrpSpPr>
            <p:cNvPr id="12" name="Group 11"/>
            <p:cNvGrpSpPr/>
            <p:nvPr/>
          </p:nvGrpSpPr>
          <p:grpSpPr>
            <a:xfrm>
              <a:off x="3916308" y="2367152"/>
              <a:ext cx="1102312" cy="1290448"/>
              <a:chOff x="3916308" y="2367152"/>
              <a:chExt cx="1102312" cy="1290448"/>
            </a:xfrm>
          </p:grpSpPr>
          <p:pic>
            <p:nvPicPr>
              <p:cNvPr id="10" name="Picture 4" descr="http://upload.wikimedia.org/wikipedia/commons/thumb/f/f6/Gaussian_Filter.svg/700px-Gaussian_Filter.svg.png"/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098664" y="2367152"/>
                <a:ext cx="919956" cy="57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3916308" y="2439145"/>
                    <a:ext cx="56891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𝑈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6308" y="2439145"/>
                    <a:ext cx="568912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Arrow Connector 12"/>
              <p:cNvCxnSpPr/>
              <p:nvPr/>
            </p:nvCxnSpPr>
            <p:spPr>
              <a:xfrm>
                <a:off x="4558642" y="3048000"/>
                <a:ext cx="0" cy="6096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7" name="Picture 4" descr="http://upload.wikimedia.org/wikipedia/commons/thumb/f/f6/Gaussian_Filter.svg/700px-Gaussian_Filter.svg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38800" y="2362200"/>
              <a:ext cx="919956" cy="579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274300" y="2428873"/>
                  <a:ext cx="56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300" y="2428873"/>
                  <a:ext cx="56891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/>
            <p:cNvCxnSpPr/>
            <p:nvPr/>
          </p:nvCxnSpPr>
          <p:spPr>
            <a:xfrm>
              <a:off x="6096000" y="3048000"/>
              <a:ext cx="0" cy="609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ight Brace 40"/>
          <p:cNvSpPr/>
          <p:nvPr/>
        </p:nvSpPr>
        <p:spPr>
          <a:xfrm rot="5400000">
            <a:off x="5879819" y="4250452"/>
            <a:ext cx="417576" cy="711701"/>
          </a:xfrm>
          <a:prstGeom prst="rightBrace">
            <a:avLst>
              <a:gd name="adj1" fmla="val 8333"/>
              <a:gd name="adj2" fmla="val 49201"/>
            </a:avLst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sz="3200">
              <a:solidFill>
                <a:schemeClr val="accent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63844" y="4702314"/>
            <a:ext cx="222755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Gaussian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895599" y="4473715"/>
            <a:ext cx="2133601" cy="936485"/>
            <a:chOff x="2917371" y="6073915"/>
            <a:chExt cx="2133601" cy="936485"/>
          </a:xfrm>
        </p:grpSpPr>
        <p:sp>
          <p:nvSpPr>
            <p:cNvPr id="46" name="Right Brace 45"/>
            <p:cNvSpPr/>
            <p:nvPr/>
          </p:nvSpPr>
          <p:spPr>
            <a:xfrm rot="5400000">
              <a:off x="3678840" y="5500359"/>
              <a:ext cx="417576" cy="1564687"/>
            </a:xfrm>
            <a:prstGeom prst="rightBrace">
              <a:avLst>
                <a:gd name="adj1" fmla="val 8333"/>
                <a:gd name="adj2" fmla="val 49201"/>
              </a:avLst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 sz="3200">
                <a:solidFill>
                  <a:schemeClr val="accent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17371" y="6302514"/>
              <a:ext cx="213360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</a:rPr>
                <a:t>Gaussian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556658" y="2423756"/>
            <a:ext cx="4953000" cy="2180902"/>
            <a:chOff x="1556658" y="2423756"/>
            <a:chExt cx="4953000" cy="21809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1556658" y="3579441"/>
                  <a:ext cx="4953000" cy="10252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6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6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rad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𝑈</m:t>
                        </m:r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oMath>
                    </m:oMathPara>
                  </a14:m>
                  <a:endParaRPr lang="en-US" sz="6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6658" y="3579441"/>
                  <a:ext cx="4953000" cy="102521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4" name="Group 53"/>
            <p:cNvGrpSpPr/>
            <p:nvPr/>
          </p:nvGrpSpPr>
          <p:grpSpPr>
            <a:xfrm>
              <a:off x="2169112" y="2423756"/>
              <a:ext cx="1317094" cy="1386244"/>
              <a:chOff x="2190884" y="4067184"/>
              <a:chExt cx="1317094" cy="1386244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>
                <a:off x="2743200" y="4521147"/>
                <a:ext cx="764778" cy="93228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2190884" y="4067184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known</a:t>
                </a: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457200" y="1578114"/>
            <a:ext cx="2286000" cy="3777971"/>
            <a:chOff x="457200" y="1578114"/>
            <a:chExt cx="2286000" cy="3777971"/>
          </a:xfrm>
        </p:grpSpPr>
        <p:grpSp>
          <p:nvGrpSpPr>
            <p:cNvPr id="16" name="Group 15"/>
            <p:cNvGrpSpPr/>
            <p:nvPr/>
          </p:nvGrpSpPr>
          <p:grpSpPr>
            <a:xfrm>
              <a:off x="457200" y="1578114"/>
              <a:ext cx="1381804" cy="2122714"/>
              <a:chOff x="599396" y="1534886"/>
              <a:chExt cx="1381804" cy="21227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599396" y="1534886"/>
                    <a:ext cx="12340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𝑈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396" y="1534886"/>
                    <a:ext cx="1234052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2" name="Picture 4" descr="http://upload.wikimedia.org/wikipedia/commons/thumb/f/f6/Gaussian_Filter.svg/700px-Gaussian_Filter.svg.png"/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56444" y="2044471"/>
                <a:ext cx="919956" cy="57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3" name="Straight Arrow Connector 32"/>
              <p:cNvCxnSpPr/>
              <p:nvPr/>
            </p:nvCxnSpPr>
            <p:spPr>
              <a:xfrm>
                <a:off x="1216422" y="2725319"/>
                <a:ext cx="764778" cy="93228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609599" y="4383024"/>
              <a:ext cx="2133601" cy="973061"/>
              <a:chOff x="2917371" y="6037339"/>
              <a:chExt cx="2133601" cy="973061"/>
            </a:xfrm>
          </p:grpSpPr>
          <p:sp>
            <p:nvSpPr>
              <p:cNvPr id="59" name="Right Brace 58"/>
              <p:cNvSpPr/>
              <p:nvPr/>
            </p:nvSpPr>
            <p:spPr>
              <a:xfrm rot="5400000">
                <a:off x="3822993" y="5912736"/>
                <a:ext cx="417576" cy="666782"/>
              </a:xfrm>
              <a:prstGeom prst="rightBrace">
                <a:avLst>
                  <a:gd name="adj1" fmla="val 8333"/>
                  <a:gd name="adj2" fmla="val 49201"/>
                </a:avLst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 sz="32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917371" y="6302514"/>
                <a:ext cx="2133601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accent1"/>
                    </a:solidFill>
                  </a:rPr>
                  <a:t>Gaussian</a:t>
                </a: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2079170" y="5830669"/>
            <a:ext cx="493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Everything is Gaussian!</a:t>
            </a:r>
          </a:p>
        </p:txBody>
      </p:sp>
    </p:spTree>
    <p:extLst>
      <p:ext uri="{BB962C8B-B14F-4D97-AF65-F5344CB8AC3E}">
        <p14:creationId xmlns:p14="http://schemas.microsoft.com/office/powerpoint/2010/main" val="5599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76800" y="4648200"/>
            <a:ext cx="29718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2-Step GSM </a:t>
            </a:r>
            <a:r>
              <a:rPr lang="en-US" dirty="0" err="1"/>
              <a:t>Denoising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Naive approach</a:t>
                </a:r>
                <a:br>
                  <a:rPr lang="en-US" dirty="0"/>
                </a:br>
                <a:r>
                  <a:rPr lang="en-US" dirty="0"/>
                  <a:t>For each neighborhood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971550" lvl="1" indent="-514350">
                  <a:buAutoNum type="arabicPeriod"/>
                </a:pPr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/>
                  <a:t> =&gt;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𝑋</m:t>
                    </m:r>
                    <m:r>
                      <a:rPr lang="en-US" i="1" dirty="0">
                        <a:latin typeface="Cambria Math"/>
                      </a:rPr>
                      <m:t>,</m:t>
                    </m:r>
                    <m:r>
                      <a:rPr lang="en-US" i="1" dirty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/>
                  <a:t> are jointly Gaussian</a:t>
                </a:r>
              </a:p>
              <a:p>
                <a:pPr marL="971550" lvl="1" indent="-514350">
                  <a:buAutoNum type="arabicPeriod"/>
                </a:pPr>
                <a:r>
                  <a:rPr lang="en-US" dirty="0" err="1"/>
                  <a:t>Denoise</a:t>
                </a:r>
                <a:r>
                  <a:rPr lang="en-US" dirty="0"/>
                  <a:t>= optimal estimation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𝑋</m:t>
                    </m:r>
                    <m:r>
                      <a:rPr lang="en-US" b="0" i="0" dirty="0" smtClean="0">
                        <a:latin typeface="Cambria Math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Y</m:t>
                    </m:r>
                    <m:r>
                      <a:rPr lang="en-US" b="0" i="0" dirty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Z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In MMSE sense: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</m:acc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 dirty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𝑋</m:t>
                          </m:r>
                        </m:e>
                        <m:e>
                          <m:r>
                            <a:rPr lang="en-US" i="1" dirty="0">
                              <a:latin typeface="Cambria Math"/>
                            </a:rPr>
                            <m:t>𝑌</m:t>
                          </m:r>
                          <m:r>
                            <a:rPr lang="en-US" i="1" dirty="0">
                              <a:latin typeface="Cambria Math"/>
                            </a:rPr>
                            <m:t>,</m:t>
                          </m:r>
                          <m:r>
                            <a:rPr lang="en-US" i="1" dirty="0">
                              <a:latin typeface="Cambria Math"/>
                            </a:rPr>
                            <m:t>𝑍</m:t>
                          </m:r>
                          <m:r>
                            <a:rPr lang="en-US" i="1" dirty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𝑈</m:t>
                          </m:r>
                        </m:sub>
                      </m:sSub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𝑈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 dirty="0">
                              <a:latin typeface="Cambria Math"/>
                            </a:rPr>
                            <m:t>−</m:t>
                          </m:r>
                          <m:r>
                            <a:rPr lang="en-US" i="1" dirty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i="1" dirty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>
                  <a:sym typeface="Wingdings" pitchFamily="2" charset="2"/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sym typeface="Wingdings" pitchFamily="2" charset="2"/>
                  </a:rPr>
                  <a:t>This is the Wiener estimate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𝑋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1630" t="-15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35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Noise</a:t>
            </a:r>
          </a:p>
        </p:txBody>
      </p:sp>
      <p:pic>
        <p:nvPicPr>
          <p:cNvPr id="8196" name="Picture 4" descr="http://a.img-dpreview.com/news/0903/Panasonic/pana_gh1lens_001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00" y="3820539"/>
            <a:ext cx="1648838" cy="118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33400" y="4106694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" y="4289898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1228" y="45720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2000" y="46482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00911" y="4144794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53311" y="4503096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" y="4425274"/>
            <a:ext cx="5723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43400" y="4038600"/>
            <a:ext cx="3124200" cy="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620000" y="3596000"/>
            <a:ext cx="1414585" cy="1357000"/>
            <a:chOff x="7620000" y="2910200"/>
            <a:chExt cx="1414585" cy="1357000"/>
          </a:xfrm>
        </p:grpSpPr>
        <p:pic>
          <p:nvPicPr>
            <p:cNvPr id="37" name="Picture 4" descr="http://theora.com/images/mandrill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2910200"/>
              <a:ext cx="1414585" cy="135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7620000" y="2910200"/>
              <a:ext cx="1414585" cy="1357000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01010101010101010101010101010101010101010101010101</a:t>
              </a: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>
            <a:off x="2667000" y="2590800"/>
            <a:ext cx="353438" cy="1005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600200" y="1944469"/>
            <a:ext cx="2047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Multiplicative Noise</a:t>
            </a:r>
            <a:br>
              <a:rPr lang="en-US" dirty="0"/>
            </a:br>
            <a:r>
              <a:rPr lang="en-US" dirty="0"/>
              <a:t>(shot noise)</a:t>
            </a:r>
          </a:p>
        </p:txBody>
      </p:sp>
      <p:cxnSp>
        <p:nvCxnSpPr>
          <p:cNvPr id="43" name="Straight Arrow Connector 42"/>
          <p:cNvCxnSpPr>
            <a:stCxn id="44" idx="2"/>
          </p:cNvCxnSpPr>
          <p:nvPr/>
        </p:nvCxnSpPr>
        <p:spPr>
          <a:xfrm>
            <a:off x="5703176" y="2438400"/>
            <a:ext cx="202324" cy="125917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572000" y="1792069"/>
            <a:ext cx="2262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Additive Noise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read+amplifier</a:t>
            </a:r>
            <a:r>
              <a:rPr lang="en-US" dirty="0"/>
              <a:t> noise)</a:t>
            </a:r>
          </a:p>
        </p:txBody>
      </p:sp>
      <p:sp>
        <p:nvSpPr>
          <p:cNvPr id="32" name="Oval 31"/>
          <p:cNvSpPr/>
          <p:nvPr/>
        </p:nvSpPr>
        <p:spPr>
          <a:xfrm>
            <a:off x="2944238" y="4202894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996119" y="43434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967747" y="4495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124200" y="45720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187430" y="4269092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200400" y="4495800"/>
            <a:ext cx="76200" cy="762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895600" y="4425274"/>
            <a:ext cx="5723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343400" y="4191000"/>
            <a:ext cx="3124200" cy="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43400" y="4343400"/>
            <a:ext cx="3124200" cy="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343400" y="4495800"/>
            <a:ext cx="3124200" cy="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 rot="5400000">
            <a:off x="5374328" y="3816692"/>
            <a:ext cx="1019783" cy="11004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Gain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4343400" y="4648200"/>
            <a:ext cx="3124200" cy="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6" descr="http://www.photokina-show.com/news_images/00440_foveon_x3_sensor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6" b="89744" l="9926" r="898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17140" y="3696504"/>
            <a:ext cx="1673156" cy="129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Arrow Connector 48"/>
          <p:cNvCxnSpPr/>
          <p:nvPr/>
        </p:nvCxnSpPr>
        <p:spPr>
          <a:xfrm flipH="1">
            <a:off x="4572000" y="2438400"/>
            <a:ext cx="914400" cy="125917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2463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067300" y="3733800"/>
            <a:ext cx="1409700" cy="1066800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038600" y="3733800"/>
            <a:ext cx="1028700" cy="10668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GSM </a:t>
            </a:r>
            <a:r>
              <a:rPr lang="en-US" dirty="0" err="1"/>
              <a:t>Denoising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4800600"/>
            <a:ext cx="2286000" cy="11079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en-US" sz="2400" dirty="0"/>
              <a:t>The local Wiener estimate </a:t>
            </a:r>
          </a:p>
          <a:p>
            <a:r>
              <a:rPr lang="en-US" dirty="0"/>
              <a:t>(shown last slide)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4210050" y="4800600"/>
            <a:ext cx="6858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  <a:endParaRPr lang="he-IL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2-Step is sub-optimal…</a:t>
                </a:r>
              </a:p>
              <a:p>
                <a:r>
                  <a:rPr lang="en-US" dirty="0"/>
                  <a:t>For each neighborhood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Find the MMSE estimator -&gt;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</m:e>
                      <m:e>
                        <m:r>
                          <a:rPr lang="en-US" i="1" dirty="0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𝑋</m:t>
                          </m:r>
                        </m:e>
                        <m:e>
                          <m:r>
                            <a:rPr lang="en-US" i="1" dirty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𝑌</m:t>
                              </m:r>
                            </m:e>
                          </m:d>
                          <m:r>
                            <a:rPr lang="en-US" i="1" dirty="0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𝑌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3"/>
                <a:stretch>
                  <a:fillRect l="-1571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01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410200" y="2674203"/>
            <a:ext cx="990600" cy="1219200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91000" y="2674203"/>
            <a:ext cx="1219200" cy="12192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Bayes’ </a:t>
                </a:r>
                <a:r>
                  <a:rPr lang="en-US" dirty="0" err="1"/>
                  <a:t>rule:</a:t>
                </a: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𝑍</m:t>
                          </m:r>
                        </m:e>
                        <m:e>
                          <m:r>
                            <a:rPr lang="en-US" i="1" dirty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𝑍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𝑍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/>
                            </a:rPr>
                            <m:t>  </m:t>
                          </m:r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e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Posterior distribution of multiplier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600" y="3893403"/>
            <a:ext cx="1066800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en-US" sz="2400" dirty="0"/>
              <a:t>Known</a:t>
            </a:r>
          </a:p>
          <a:p>
            <a:r>
              <a:rPr lang="en-US" sz="2400" dirty="0"/>
              <a:t>(Prior)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10000" y="3893403"/>
                <a:ext cx="1438275" cy="8309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/>
                  <a:t>Gaussian</a:t>
                </a:r>
              </a:p>
              <a:p>
                <a:pPr algn="ctr"/>
                <a:r>
                  <a:rPr lang="en-US" sz="2400" dirty="0"/>
                  <a:t>(given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sz="2400" dirty="0"/>
                  <a:t>)</a:t>
                </a:r>
                <a:endParaRPr lang="he-IL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893403"/>
                <a:ext cx="1438275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261" t="-5072" r="-1261" b="-1521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54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sum of Wiener estimates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343400"/>
                <a:ext cx="8229600" cy="22860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Weighted</a:t>
                </a:r>
                <a:r>
                  <a:rPr lang="en-US" dirty="0"/>
                  <a:t> sum of local </a:t>
                </a:r>
                <a:r>
                  <a:rPr lang="en-US" dirty="0">
                    <a:solidFill>
                      <a:srgbClr val="00B050"/>
                    </a:solidFill>
                  </a:rPr>
                  <a:t>Wiener</a:t>
                </a:r>
                <a:r>
                  <a:rPr lang="en-US" dirty="0"/>
                  <a:t> estimates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-explanations contribute to the estimate!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343400"/>
                <a:ext cx="8229600" cy="2286000"/>
              </a:xfrm>
              <a:blipFill rotWithShape="1">
                <a:blip r:embed="rId2"/>
                <a:stretch>
                  <a:fillRect t="-34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2273567"/>
                <a:ext cx="8229600" cy="138403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 dirty="0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sz="3200" i="1" dirty="0">
                          <a:latin typeface="Cambria Math"/>
                        </a:rPr>
                        <m:t>=</m:t>
                      </m:r>
                      <m:r>
                        <a:rPr lang="en-US" sz="3200" i="1" dirty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/>
                            </a:rPr>
                            <m:t>𝑋</m:t>
                          </m:r>
                        </m:e>
                        <m:e>
                          <m:r>
                            <a:rPr lang="en-US" sz="3200" i="1" dirty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sz="3200" i="1" dirty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i="1" dirty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smtClean="0">
                                  <a:latin typeface="Cambria Math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sz="3200" i="1" dirty="0">
                                  <a:latin typeface="Cambria Math"/>
                                </a:rPr>
                                <m:t>𝑌</m:t>
                              </m:r>
                            </m:e>
                          </m:d>
                          <m:r>
                            <a:rPr lang="en-US" sz="3200" i="1" dirty="0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sz="3200" i="1" dirty="0">
                                  <a:latin typeface="Cambria Math"/>
                                </a:rPr>
                                <m:t>𝑌</m:t>
                              </m:r>
                              <m:r>
                                <a:rPr lang="en-US" sz="3200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200" i="1" dirty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3200" i="1" dirty="0">
                              <a:latin typeface="Cambria Math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73567"/>
                <a:ext cx="8229600" cy="13840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2273567"/>
                <a:ext cx="7772400" cy="138403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 dirty="0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sz="3200" i="1" dirty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20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</m:d>
                          <m:r>
                            <a:rPr lang="en-US" sz="3200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3200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3200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iener</m:t>
                              </m:r>
                            </m:e>
                            <m:sub>
                              <m:r>
                                <a:rPr lang="en-US" sz="3200" i="1" dirty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</m:d>
                          <m:r>
                            <a:rPr lang="en-US" sz="3200" i="1" dirty="0">
                              <a:latin typeface="Cambria Math"/>
                            </a:rPr>
                            <m:t>𝑑</m:t>
                          </m:r>
                          <m: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nary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73567"/>
                <a:ext cx="7772400" cy="13840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59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BLS-GSM-Wavelet </a:t>
            </a:r>
            <a:r>
              <a:rPr lang="en-US" dirty="0" err="1"/>
              <a:t>Denoising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" y="3124200"/>
            <a:ext cx="1828800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Decompose to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Wavelet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sub-bands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81062" y="4410670"/>
            <a:ext cx="467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.</a:t>
            </a:r>
          </a:p>
          <a:p>
            <a:pPr algn="ctr"/>
            <a:r>
              <a:rPr lang="en-US" dirty="0"/>
              <a:t>.</a:t>
            </a:r>
          </a:p>
          <a:p>
            <a:pPr algn="ctr"/>
            <a:r>
              <a:rPr lang="en-US" dirty="0"/>
              <a:t>.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095500" y="2362200"/>
            <a:ext cx="0" cy="1214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095500" y="2362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95500" y="3585865"/>
            <a:ext cx="0" cy="1995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095500" y="5580965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2628900" y="5257800"/>
            <a:ext cx="1828800" cy="1295400"/>
            <a:chOff x="3429000" y="4343400"/>
            <a:chExt cx="1828800" cy="1295400"/>
          </a:xfrm>
        </p:grpSpPr>
        <p:sp>
          <p:nvSpPr>
            <p:cNvPr id="14" name="TextBox 13"/>
            <p:cNvSpPr txBox="1"/>
            <p:nvPr/>
          </p:nvSpPr>
          <p:spPr>
            <a:xfrm>
              <a:off x="3429000" y="4343400"/>
              <a:ext cx="1828800" cy="64633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Local neighborhood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62400" y="5257800"/>
              <a:ext cx="685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GSM 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V="1">
              <a:off x="4343400" y="4989731"/>
              <a:ext cx="0" cy="2680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628900" y="3276600"/>
            <a:ext cx="1828800" cy="1295400"/>
            <a:chOff x="3429000" y="4343400"/>
            <a:chExt cx="1828800" cy="1295400"/>
          </a:xfrm>
        </p:grpSpPr>
        <p:sp>
          <p:nvSpPr>
            <p:cNvPr id="39" name="TextBox 38"/>
            <p:cNvSpPr txBox="1"/>
            <p:nvPr/>
          </p:nvSpPr>
          <p:spPr>
            <a:xfrm>
              <a:off x="3429000" y="4343400"/>
              <a:ext cx="1828800" cy="64633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Local neighborhood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62400" y="5257800"/>
              <a:ext cx="685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GSM 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V="1">
              <a:off x="4343400" y="4989731"/>
              <a:ext cx="0" cy="2680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628900" y="1981200"/>
            <a:ext cx="1828800" cy="1295400"/>
            <a:chOff x="3429000" y="4343400"/>
            <a:chExt cx="1828800" cy="1295400"/>
          </a:xfrm>
        </p:grpSpPr>
        <p:sp>
          <p:nvSpPr>
            <p:cNvPr id="43" name="TextBox 42"/>
            <p:cNvSpPr txBox="1"/>
            <p:nvPr/>
          </p:nvSpPr>
          <p:spPr>
            <a:xfrm>
              <a:off x="3429000" y="4343400"/>
              <a:ext cx="1828800" cy="64633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Local neighborhood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62400" y="5257800"/>
              <a:ext cx="685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GSM 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4343400" y="4989731"/>
              <a:ext cx="0" cy="2680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>
            <a:stCxn id="43" idx="3"/>
          </p:cNvCxnSpPr>
          <p:nvPr/>
        </p:nvCxnSpPr>
        <p:spPr>
          <a:xfrm>
            <a:off x="4457700" y="2304366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991100" y="1981201"/>
            <a:ext cx="1600200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“sophisticated” Wiener Filter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991100" y="3200400"/>
            <a:ext cx="1600200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“sophisticated” Wiener Filter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91100" y="5257800"/>
            <a:ext cx="1600200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“sophisticated” Wiener Filter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876300" y="2304366"/>
            <a:ext cx="0" cy="781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0" idx="3"/>
          </p:cNvCxnSpPr>
          <p:nvPr/>
        </p:nvCxnSpPr>
        <p:spPr>
          <a:xfrm>
            <a:off x="6591300" y="2304367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591300" y="5638800"/>
            <a:ext cx="866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429500" y="2304367"/>
            <a:ext cx="0" cy="656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7458075" y="3948753"/>
            <a:ext cx="0" cy="1690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591300" y="3523565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972300" y="2999601"/>
            <a:ext cx="1333500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“Clean” Wavelet sub-bands</a:t>
            </a:r>
          </a:p>
        </p:txBody>
      </p:sp>
      <p:cxnSp>
        <p:nvCxnSpPr>
          <p:cNvPr id="77" name="Straight Connector 76"/>
          <p:cNvCxnSpPr>
            <a:stCxn id="71" idx="3"/>
          </p:cNvCxnSpPr>
          <p:nvPr/>
        </p:nvCxnSpPr>
        <p:spPr>
          <a:xfrm>
            <a:off x="8305800" y="3461266"/>
            <a:ext cx="342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8648700" y="3461266"/>
            <a:ext cx="0" cy="920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4457700" y="35814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4457700" y="56388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39" idx="1"/>
          </p:cNvCxnSpPr>
          <p:nvPr/>
        </p:nvCxnSpPr>
        <p:spPr>
          <a:xfrm>
            <a:off x="1866900" y="3599765"/>
            <a:ext cx="7620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1077" y="1331359"/>
            <a:ext cx="970446" cy="97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15328" y="4443099"/>
            <a:ext cx="990572" cy="89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4834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art Methods</a:t>
            </a:r>
          </a:p>
        </p:txBody>
      </p:sp>
      <p:sp>
        <p:nvSpPr>
          <p:cNvPr id="4" name="Oval 3"/>
          <p:cNvSpPr/>
          <p:nvPr/>
        </p:nvSpPr>
        <p:spPr>
          <a:xfrm>
            <a:off x="914400" y="1905000"/>
            <a:ext cx="3962400" cy="3962400"/>
          </a:xfrm>
          <a:prstGeom prst="ellipse">
            <a:avLst/>
          </a:prstGeom>
          <a:solidFill>
            <a:srgbClr val="FF0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81400" y="1905000"/>
            <a:ext cx="3962400" cy="3962400"/>
          </a:xfrm>
          <a:prstGeom prst="ellipse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67400" y="2785730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BLS-GSM</a:t>
            </a:r>
          </a:p>
        </p:txBody>
      </p:sp>
      <p:sp>
        <p:nvSpPr>
          <p:cNvPr id="7" name="Oval 6"/>
          <p:cNvSpPr/>
          <p:nvPr/>
        </p:nvSpPr>
        <p:spPr>
          <a:xfrm>
            <a:off x="1524000" y="3810000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NLM</a:t>
            </a:r>
          </a:p>
        </p:txBody>
      </p:sp>
      <p:sp>
        <p:nvSpPr>
          <p:cNvPr id="8" name="Oval 7"/>
          <p:cNvSpPr/>
          <p:nvPr/>
        </p:nvSpPr>
        <p:spPr>
          <a:xfrm>
            <a:off x="3733800" y="3200400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BM3D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5867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Spatial Methods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5867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Transform Methods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172200" y="3581400"/>
            <a:ext cx="228600" cy="3048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385215" y="3362325"/>
            <a:ext cx="360218" cy="50482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3419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 - Drawback of Locality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/>
              <a:lstStyle/>
              <a:p>
                <a:r>
                  <a:rPr lang="en-US" dirty="0"/>
                  <a:t>Previous methods perform some local filtering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/>
                  <a:t> mixing of pixels from different statistics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/>
                  <a:t> blur</a:t>
                </a:r>
              </a:p>
              <a:p>
                <a:endParaRPr lang="en-US" u="sng" dirty="0"/>
              </a:p>
              <a:p>
                <a:r>
                  <a:rPr lang="en-US" u="sng" dirty="0"/>
                  <a:t>Goal:</a:t>
                </a:r>
                <a:br>
                  <a:rPr lang="en-US" u="sng" dirty="0"/>
                </a:br>
                <a:r>
                  <a:rPr lang="en-US" dirty="0"/>
                  <a:t>Reduce the mixing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  <a:sym typeface="Wingdings" pitchFamily="2" charset="2"/>
                      </a:rPr>
                      <m:t>⇔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“smarter” localization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  <a:blipFill rotWithShape="1">
                <a:blip r:embed="rId3"/>
                <a:stretch>
                  <a:fillRect l="-1600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2424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 - Temporal perspective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a static scene</a:t>
                </a:r>
              </a:p>
              <a:p>
                <a:r>
                  <a:rPr lang="en-US" dirty="0"/>
                  <a:t>Consider multiple images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y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at different times</a:t>
                </a:r>
              </a:p>
              <a:p>
                <a:r>
                  <a:rPr lang="en-US" dirty="0"/>
                  <a:t>The signal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remains constant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varies over time with zero mean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2"/>
                <a:stretch>
                  <a:fillRect l="-1571" t="-1752" r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0400" y="4084573"/>
            <a:ext cx="2819400" cy="253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 rot="10800000">
            <a:off x="3189514" y="4069606"/>
            <a:ext cx="2819400" cy="2559792"/>
          </a:xfrm>
          <a:prstGeom prst="rect">
            <a:avLst/>
          </a:prstGeom>
          <a:blipFill dpi="0" rotWithShape="1">
            <a:blip r:embed="rId4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3319317" y="3928918"/>
            <a:ext cx="2559792" cy="2841171"/>
          </a:xfrm>
          <a:prstGeom prst="rect">
            <a:avLst/>
          </a:prstGeom>
          <a:blipFill dpi="0" rotWithShape="1">
            <a:blip r:embed="rId4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3319318" y="3928917"/>
            <a:ext cx="2559792" cy="2841171"/>
          </a:xfrm>
          <a:prstGeom prst="rect">
            <a:avLst/>
          </a:prstGeom>
          <a:blipFill dpi="0" rotWithShape="1">
            <a:blip r:embed="rId4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1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“Temporal </a:t>
            </a:r>
            <a:r>
              <a:rPr lang="en-US" dirty="0" err="1"/>
              <a:t>Denoising</a:t>
            </a:r>
            <a:r>
              <a:rPr lang="en-US" dirty="0"/>
              <a:t>”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473842" y="2590800"/>
            <a:ext cx="1677950" cy="2130693"/>
            <a:chOff x="228600" y="5184507"/>
            <a:chExt cx="1677950" cy="2130693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7460" y="5641707"/>
              <a:ext cx="1669090" cy="16734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isometricOffAxis2To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8600" y="5184507"/>
              <a:ext cx="1669090" cy="16734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isometricOffAxis2To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14400" y="2572638"/>
                <a:ext cx="2214581" cy="2328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572638"/>
                <a:ext cx="2214581" cy="23281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4532792" y="2711171"/>
            <a:ext cx="0" cy="20008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>
            <a:off x="4953000" y="3429000"/>
            <a:ext cx="1295400" cy="641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52660" y="159098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Average multiple images over time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2442" y="2961696"/>
            <a:ext cx="1752600" cy="157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6512442" y="2946728"/>
            <a:ext cx="1752600" cy="1591222"/>
          </a:xfrm>
          <a:prstGeom prst="rect">
            <a:avLst/>
          </a:prstGeom>
          <a:blipFill dpi="0" rotWithShape="1">
            <a:blip r:embed="rId6">
              <a:alphaModFix amt="5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784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“Temporal </a:t>
            </a:r>
            <a:r>
              <a:rPr lang="en-US" dirty="0" err="1"/>
              <a:t>Denoising</a:t>
            </a:r>
            <a:r>
              <a:rPr lang="en-US" dirty="0"/>
              <a:t>”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438400" y="2362200"/>
            <a:ext cx="1713392" cy="2664093"/>
            <a:chOff x="193158" y="4651107"/>
            <a:chExt cx="1713392" cy="2664093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7460" y="5641707"/>
              <a:ext cx="1669090" cy="16734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isometricOffAxis2To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8600" y="5184507"/>
              <a:ext cx="1669090" cy="16734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isometricOffAxis2To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3158" y="4651107"/>
              <a:ext cx="1669090" cy="16734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isometricOffAxis2To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14400" y="2572638"/>
                <a:ext cx="2214581" cy="2328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572638"/>
                <a:ext cx="2214581" cy="23281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4532792" y="2711171"/>
            <a:ext cx="0" cy="20008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>
            <a:off x="4953000" y="3429000"/>
            <a:ext cx="1295400" cy="641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52660" y="159098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Average multiple images over time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2442" y="2961696"/>
            <a:ext cx="1752600" cy="157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512442" y="2946728"/>
            <a:ext cx="1752600" cy="1591222"/>
          </a:xfrm>
          <a:prstGeom prst="rect">
            <a:avLst/>
          </a:prstGeom>
          <a:blipFill dpi="0" rotWithShape="1">
            <a:blip r:embed="rId6">
              <a:alphaModFix amt="3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464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“Temporal </a:t>
            </a:r>
            <a:r>
              <a:rPr lang="en-US" dirty="0" err="1"/>
              <a:t>Denoising</a:t>
            </a:r>
            <a:r>
              <a:rPr lang="en-US" dirty="0"/>
              <a:t>”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438400" y="2137960"/>
            <a:ext cx="1713392" cy="3272240"/>
            <a:chOff x="193158" y="4042960"/>
            <a:chExt cx="1713392" cy="3272240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7460" y="5641707"/>
              <a:ext cx="1669090" cy="16734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isometricOffAxis2To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8600" y="5184507"/>
              <a:ext cx="1669090" cy="16734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isometricOffAxis2To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3158" y="4651107"/>
              <a:ext cx="1669090" cy="16734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isometricOffAxis2To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3158" y="4042960"/>
              <a:ext cx="1669090" cy="16734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isometricOffAxis2To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14400" y="2572638"/>
                <a:ext cx="2214581" cy="2328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572638"/>
                <a:ext cx="2214581" cy="23281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4532792" y="2711171"/>
            <a:ext cx="0" cy="20008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>
            <a:off x="4953000" y="3429000"/>
            <a:ext cx="1295400" cy="641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2442" y="2961696"/>
            <a:ext cx="1752600" cy="157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452660" y="159098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Average multiple images over time</a:t>
            </a:r>
          </a:p>
        </p:txBody>
      </p:sp>
    </p:spTree>
    <p:extLst>
      <p:ext uri="{BB962C8B-B14F-4D97-AF65-F5344CB8AC3E}">
        <p14:creationId xmlns:p14="http://schemas.microsoft.com/office/powerpoint/2010/main" val="2427446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543957" y="1637590"/>
            <a:ext cx="2713847" cy="2277895"/>
            <a:chOff x="5543957" y="1637590"/>
            <a:chExt cx="2713847" cy="2277895"/>
          </a:xfrm>
        </p:grpSpPr>
        <p:grpSp>
          <p:nvGrpSpPr>
            <p:cNvPr id="5" name="Group 4"/>
            <p:cNvGrpSpPr/>
            <p:nvPr/>
          </p:nvGrpSpPr>
          <p:grpSpPr>
            <a:xfrm>
              <a:off x="5543957" y="1637590"/>
              <a:ext cx="2152243" cy="1600910"/>
              <a:chOff x="5543957" y="1637590"/>
              <a:chExt cx="2152243" cy="1600910"/>
            </a:xfrm>
          </p:grpSpPr>
          <p:sp>
            <p:nvSpPr>
              <p:cNvPr id="18" name="Right Arrow 17"/>
              <p:cNvSpPr/>
              <p:nvPr/>
            </p:nvSpPr>
            <p:spPr>
              <a:xfrm rot="19275999">
                <a:off x="5543957" y="2857500"/>
                <a:ext cx="914400" cy="381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7188112" y="1637590"/>
                    <a:ext cx="508088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8112" y="1637590"/>
                    <a:ext cx="508088" cy="584775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6" name="Picture 4"/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77000" y="2180515"/>
              <a:ext cx="1780804" cy="1734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14400" y="1676400"/>
            <a:ext cx="1780804" cy="5010937"/>
            <a:chOff x="914400" y="1676400"/>
            <a:chExt cx="1780804" cy="5010937"/>
          </a:xfrm>
        </p:grpSpPr>
        <p:pic>
          <p:nvPicPr>
            <p:cNvPr id="9218" name="Picture 2" descr="http://t1.gstatic.com/images?q=tbn:ANd9GcT2Tf6o4C77QsI_vASqsazSSM5GZWdemOXDAvZx9QU_pi1NtU9b&amp;t=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321" y="4419600"/>
              <a:ext cx="1682962" cy="1682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4400" y="2180515"/>
              <a:ext cx="1780804" cy="1734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24000" y="1676400"/>
                  <a:ext cx="50808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1676400"/>
                  <a:ext cx="508088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524000" y="6102562"/>
                  <a:ext cx="5202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6102562"/>
                  <a:ext cx="520271" cy="5847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2801217" y="3086100"/>
            <a:ext cx="2913783" cy="2532498"/>
            <a:chOff x="2801217" y="3086100"/>
            <a:chExt cx="2913783" cy="2532498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10000" y="3276600"/>
              <a:ext cx="1752600" cy="1757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ight Arrow 9"/>
            <p:cNvSpPr/>
            <p:nvPr/>
          </p:nvSpPr>
          <p:spPr>
            <a:xfrm rot="2047447">
              <a:off x="2857925" y="3086100"/>
              <a:ext cx="9144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19275999">
              <a:off x="2801217" y="4843323"/>
              <a:ext cx="9144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705347" y="5033823"/>
                  <a:ext cx="200965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5347" y="5033823"/>
                  <a:ext cx="2009653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2514600" y="851150"/>
            <a:ext cx="6615635" cy="1877188"/>
            <a:chOff x="2514600" y="851150"/>
            <a:chExt cx="6615635" cy="1877188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7696200" y="1191914"/>
              <a:ext cx="485404" cy="52201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467600" y="851150"/>
              <a:ext cx="16626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Visual Quality</a:t>
              </a:r>
            </a:p>
          </p:txBody>
        </p:sp>
        <p:sp>
          <p:nvSpPr>
            <p:cNvPr id="26" name="Arc 25"/>
            <p:cNvSpPr/>
            <p:nvPr/>
          </p:nvSpPr>
          <p:spPr>
            <a:xfrm>
              <a:off x="2514600" y="1752600"/>
              <a:ext cx="4173192" cy="975738"/>
            </a:xfrm>
            <a:prstGeom prst="arc">
              <a:avLst>
                <a:gd name="adj1" fmla="val 11000341"/>
                <a:gd name="adj2" fmla="val 21379135"/>
              </a:avLst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10000" y="1371600"/>
              <a:ext cx="1452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MSE / PSNR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10173" y="4413039"/>
            <a:ext cx="3662055" cy="2274297"/>
            <a:chOff x="4710173" y="4413039"/>
            <a:chExt cx="3662055" cy="2274297"/>
          </a:xfrm>
        </p:grpSpPr>
        <p:sp>
          <p:nvSpPr>
            <p:cNvPr id="34" name="Right Arrow 33"/>
            <p:cNvSpPr/>
            <p:nvPr/>
          </p:nvSpPr>
          <p:spPr>
            <a:xfrm rot="2047447">
              <a:off x="5553465" y="4843324"/>
              <a:ext cx="9144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6362575" y="6102561"/>
                  <a:ext cx="200965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</m:acc>
                        <m:r>
                          <a:rPr lang="en-US" sz="32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𝑦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2575" y="6102561"/>
                  <a:ext cx="2009653" cy="58477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/>
            <p:cNvCxnSpPr/>
            <p:nvPr/>
          </p:nvCxnSpPr>
          <p:spPr>
            <a:xfrm>
              <a:off x="5562600" y="6425881"/>
              <a:ext cx="799975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710173" y="6241215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Noise?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516732" y="4413039"/>
              <a:ext cx="1712868" cy="1689523"/>
              <a:chOff x="6516732" y="4413039"/>
              <a:chExt cx="1712868" cy="1689523"/>
            </a:xfrm>
          </p:grpSpPr>
          <p:pic>
            <p:nvPicPr>
              <p:cNvPr id="33" name="Picture 2" descr="http://t1.gstatic.com/images?q=tbn:ANd9GcT2Tf6o4C77QsI_vASqsazSSM5GZWdemOXDAvZx9QU_pi1NtU9b&amp;t=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5921" y="4419600"/>
                <a:ext cx="1682962" cy="1682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6516732" y="4413039"/>
                <a:ext cx="1712868" cy="1682961"/>
              </a:xfrm>
              <a:prstGeom prst="rect">
                <a:avLst/>
              </a:prstGeom>
              <a:blipFill dpi="0" rotWithShape="1">
                <a:blip r:embed="rId15" cstate="screen">
                  <a:alphaModFix amt="22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lumMod val="5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587083" y="2667000"/>
                  <a:ext cx="4028225" cy="229312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0">
                  <a:solidFill>
                    <a:srgbClr val="7030A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u="sng" dirty="0"/>
                    <a:t>Mean Square Error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MSE</m:t>
                        </m:r>
                        <m:r>
                          <a:rPr lang="en-US" sz="2000" b="0" i="0" smtClean="0">
                            <a:latin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GB" sz="20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en-GB" sz="20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GB" sz="20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  <a:p>
                  <a:pPr algn="ctr"/>
                  <a:endParaRPr lang="en-US" sz="2000" dirty="0"/>
                </a:p>
                <a:p>
                  <a:pPr algn="ctr"/>
                  <a:endParaRPr lang="en-US" sz="2000" dirty="0"/>
                </a:p>
                <a:p>
                  <a:pPr algn="ctr"/>
                  <a:r>
                    <a:rPr lang="en-US" sz="2000" u="sng" dirty="0"/>
                    <a:t>Peak Signal-to-Noise ratio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smtClean="0">
                            <a:latin typeface="Cambria Math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SNR</m:t>
                        </m:r>
                        <m:r>
                          <a:rPr lang="en-US" sz="2000"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/>
                          </a:rPr>
                          <m:t>20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10</m:t>
                            </m:r>
                          </m:sub>
                        </m:sSub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255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/>
                                  </a:rPr>
                                  <m:t>MSE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7083" y="2667000"/>
                  <a:ext cx="4028225" cy="2293128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 w="31750">
                  <a:solidFill>
                    <a:srgbClr val="7030A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415457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natural images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85925" y="1463926"/>
            <a:ext cx="5772150" cy="4745992"/>
            <a:chOff x="2362200" y="1524000"/>
            <a:chExt cx="4286250" cy="3524251"/>
          </a:xfrm>
        </p:grpSpPr>
        <p:pic>
          <p:nvPicPr>
            <p:cNvPr id="16386" name="Picture 2" descr="Input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524000"/>
              <a:ext cx="4286250" cy="3524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96000" y="4191000"/>
              <a:ext cx="228600" cy="22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0" y="4572000"/>
              <a:ext cx="228600" cy="22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86400" y="4648200"/>
              <a:ext cx="228600" cy="22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29200" y="1981200"/>
              <a:ext cx="228600" cy="2286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91200" y="1981200"/>
              <a:ext cx="228600" cy="2286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86400" y="2362200"/>
              <a:ext cx="228600" cy="2286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67150" y="3762375"/>
              <a:ext cx="228600" cy="2286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71825" y="3648075"/>
              <a:ext cx="228600" cy="2286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19675" y="3257550"/>
              <a:ext cx="228600" cy="2286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239000" y="6519446"/>
            <a:ext cx="1905000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Glasner</a:t>
            </a:r>
            <a:r>
              <a:rPr lang="en-US" sz="1600" dirty="0"/>
              <a:t> </a:t>
            </a:r>
            <a:r>
              <a:rPr lang="en-US" sz="1600" i="1" dirty="0"/>
              <a:t>et al</a:t>
            </a:r>
            <a:r>
              <a:rPr lang="en-US" sz="1600" dirty="0"/>
              <a:t>. (2009)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134184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image “time-like” </a:t>
            </a:r>
            <a:r>
              <a:rPr lang="en-US" dirty="0" err="1"/>
              <a:t>denoising</a:t>
            </a:r>
            <a:endParaRPr lang="en-US" dirty="0"/>
          </a:p>
        </p:txBody>
      </p:sp>
      <p:pic>
        <p:nvPicPr>
          <p:cNvPr id="4" name="Picture 2" descr="Input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3657600" cy="300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76976" y="4333240"/>
            <a:ext cx="195072" cy="195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76976" y="4658360"/>
            <a:ext cx="195072" cy="195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56784" y="4723384"/>
            <a:ext cx="195072" cy="195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66640" y="2447544"/>
            <a:ext cx="195072" cy="19507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16880" y="2447544"/>
            <a:ext cx="195072" cy="19507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56784" y="2772664"/>
            <a:ext cx="195072" cy="19507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75024" y="3967480"/>
            <a:ext cx="195072" cy="1950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81680" y="3869944"/>
            <a:ext cx="195072" cy="1950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58512" y="3536696"/>
            <a:ext cx="195072" cy="1950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 descr="Input imag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2610" y="3363628"/>
            <a:ext cx="465836" cy="465836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ffectLst/>
          <a:scene3d>
            <a:camera prst="isometricOffAxis2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nput imag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45071" y="1577845"/>
            <a:ext cx="458470" cy="45847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scene3d>
            <a:camera prst="isometricOffAxis2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nput image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75354" y="4381433"/>
            <a:ext cx="566447" cy="44843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scene3d>
            <a:camera prst="isometricOffAxis2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nput image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75354" y="4616604"/>
            <a:ext cx="566447" cy="44843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scene3d>
            <a:camera prst="isometricOffAxis2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nput image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75354" y="4851774"/>
            <a:ext cx="566447" cy="44843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scene3d>
            <a:camera prst="isometricOffAxis2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nput imag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45071" y="1832386"/>
            <a:ext cx="458470" cy="45847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scene3d>
            <a:camera prst="isometricOffAxis2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nput imag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45071" y="2086926"/>
            <a:ext cx="458470" cy="45847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scene3d>
            <a:camera prst="isometricOffAxis2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nput imag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2610" y="3618168"/>
            <a:ext cx="465836" cy="465836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ffectLst/>
          <a:scene3d>
            <a:camera prst="isometricOffAxis2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nput imag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2610" y="3109087"/>
            <a:ext cx="465836" cy="465836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ffectLst/>
          <a:scene3d>
            <a:camera prst="isometricOffAxis2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335110" y="1524000"/>
                <a:ext cx="1132490" cy="1135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110" y="1524000"/>
                <a:ext cx="1132490" cy="11356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V="1">
            <a:off x="7696200" y="1679386"/>
            <a:ext cx="0" cy="773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20135" y="3055304"/>
                <a:ext cx="1132490" cy="1135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35" y="3055304"/>
                <a:ext cx="1132490" cy="11356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 flipV="1">
            <a:off x="2209800" y="3210690"/>
            <a:ext cx="0" cy="773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649435" y="4343400"/>
                <a:ext cx="1132490" cy="1135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435" y="4343400"/>
                <a:ext cx="1132490" cy="11356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 flipV="1">
            <a:off x="8153400" y="4498786"/>
            <a:ext cx="0" cy="773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752475" y="5599093"/>
                <a:ext cx="724852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7030A0"/>
                    </a:solidFill>
                  </a:rPr>
                  <a:t>Unfortunately, patches are not exactly the same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simple averaging just won’t work</a:t>
                </a: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5" y="5599093"/>
                <a:ext cx="7248525" cy="954107"/>
              </a:xfrm>
              <a:prstGeom prst="rect">
                <a:avLst/>
              </a:prstGeom>
              <a:blipFill rotWithShape="1">
                <a:blip r:embed="rId9"/>
                <a:stretch>
                  <a:fillRect l="-588" t="-5732" r="-1597" b="-17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2590800" y="2074589"/>
            <a:ext cx="3657600" cy="2981350"/>
          </a:xfrm>
          <a:prstGeom prst="rect">
            <a:avLst/>
          </a:prstGeom>
          <a:blipFill dpi="0" rotWithShape="1">
            <a:blip r:embed="rId10">
              <a:alphaModFix amt="3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7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Local Means (NLM)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/>
              <a:t>Baudes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(2005)</a:t>
            </a:r>
          </a:p>
          <a:p>
            <a:pPr marL="0" indent="0" algn="ctr">
              <a:buNone/>
            </a:pPr>
            <a:r>
              <a:rPr lang="en-US" dirty="0"/>
              <a:t>Use a weighted average based on similarity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5562600" y="3114675"/>
            <a:ext cx="3124200" cy="3132441"/>
            <a:chOff x="5105400" y="3114675"/>
            <a:chExt cx="3124200" cy="313244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05400" y="3114675"/>
              <a:ext cx="3124200" cy="3132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739128" y="4114800"/>
              <a:ext cx="195072" cy="195072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81928" y="4648200"/>
              <a:ext cx="195072" cy="195072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10275" y="5110353"/>
              <a:ext cx="195072" cy="195072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925988" y="5440180"/>
              <a:ext cx="195072" cy="1950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513576" y="4855464"/>
              <a:ext cx="389047" cy="54928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6513576" y="4309872"/>
              <a:ext cx="225552" cy="338328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6214872" y="4855464"/>
              <a:ext cx="164592" cy="254889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715000" y="4145661"/>
                  <a:ext cx="9562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4145661"/>
                  <a:ext cx="95622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368376" y="4736068"/>
                  <a:ext cx="9562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8376" y="4736068"/>
                  <a:ext cx="95622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708099" y="4914757"/>
                  <a:ext cx="9630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8099" y="4914757"/>
                  <a:ext cx="96308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-228600" y="3990975"/>
            <a:ext cx="5943600" cy="1724025"/>
            <a:chOff x="-97112" y="3581400"/>
            <a:chExt cx="5943600" cy="17240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ontent Placeholder 2"/>
                <p:cNvSpPr txBox="1">
                  <a:spLocks/>
                </p:cNvSpPr>
                <p:nvPr/>
              </p:nvSpPr>
              <p:spPr>
                <a:xfrm>
                  <a:off x="-97112" y="3705225"/>
                  <a:ext cx="5943600" cy="16002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d>
                          <m:d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 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𝐺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𝑆𝑆𝐷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/>
                                          </a:rPr>
                                          <m:t>y</m:t>
                                        </m:r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i="1">
                                                    <a:latin typeface="Cambria Math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/>
                                          </a:rPr>
                                          <m:t>y</m:t>
                                        </m:r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i="1">
                                                    <a:latin typeface="Cambria Math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7112" y="3705225"/>
                  <a:ext cx="5943600" cy="16002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457200" y="3581400"/>
              <a:ext cx="4911176" cy="13333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ight Brace 10"/>
          <p:cNvSpPr/>
          <p:nvPr/>
        </p:nvSpPr>
        <p:spPr>
          <a:xfrm rot="5400000">
            <a:off x="3473450" y="4311649"/>
            <a:ext cx="914400" cy="2349502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00400" y="6019800"/>
                <a:ext cx="152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019800"/>
                <a:ext cx="152400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681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Bilateral Filter to NLM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09600" y="1447800"/>
                <a:ext cx="8229600" cy="1600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𝐵𝐿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280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80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800" i="1" smtClean="0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8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2800" i="1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8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  <m:r>
                                                <a:rPr lang="en-US" sz="2800" i="1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800" i="1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sz="2800" i="1">
                                                  <a:latin typeface="Cambria Math"/>
                                                </a:rPr>
                                                <m:t>)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2</m:t>
                                      </m:r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/>
                                        <m:sup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sup>
                              </m:sSup>
                              <m:r>
                                <a:rPr lang="en-US" sz="280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i="1" smtClean="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47800"/>
                <a:ext cx="8229600" cy="1600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-381000" y="1447800"/>
            <a:ext cx="8831570" cy="3505200"/>
            <a:chOff x="-381000" y="1447800"/>
            <a:chExt cx="8831570" cy="3505200"/>
          </a:xfrm>
        </p:grpSpPr>
        <p:sp>
          <p:nvSpPr>
            <p:cNvPr id="12" name="Rectangle 11"/>
            <p:cNvSpPr/>
            <p:nvPr/>
          </p:nvSpPr>
          <p:spPr>
            <a:xfrm>
              <a:off x="6505575" y="1447800"/>
              <a:ext cx="1676400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381000" y="2514600"/>
              <a:ext cx="8831570" cy="2438400"/>
              <a:chOff x="-381000" y="2514600"/>
              <a:chExt cx="8831570" cy="24384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Content Placeholder 2"/>
                  <p:cNvSpPr txBox="1">
                    <a:spLocks/>
                  </p:cNvSpPr>
                  <p:nvPr/>
                </p:nvSpPr>
                <p:spPr>
                  <a:xfrm>
                    <a:off x="-381000" y="3352800"/>
                    <a:ext cx="8229600" cy="1600200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342900" indent="-3429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𝑁𝐿𝑀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80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US" sz="280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80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i="1" smtClean="0">
                                  <a:latin typeface="Cambria Math"/>
                                </a:rPr>
                                <m:t>) 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8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2800" i="1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800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  <m:r>
                                                <a:rPr lang="en-US" sz="2800" i="1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800" i="1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sz="2800" i="1">
                                                  <a:latin typeface="Cambria Math"/>
                                                </a:rPr>
                                                <m:t>)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2</m:t>
                                      </m:r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/>
                                        <m:sup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sup>
                              </m:sSup>
                            </m:e>
                          </m:nary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Content Placehold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381000" y="3352800"/>
                    <a:ext cx="8229600" cy="160020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/>
              <p:cNvCxnSpPr/>
              <p:nvPr/>
            </p:nvCxnSpPr>
            <p:spPr>
              <a:xfrm>
                <a:off x="7620000" y="2514600"/>
                <a:ext cx="0" cy="685800"/>
              </a:xfrm>
              <a:prstGeom prst="straightConnector1">
                <a:avLst/>
              </a:prstGeom>
              <a:ln w="349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/>
              <p:nvPr/>
            </p:nvSpPr>
            <p:spPr>
              <a:xfrm>
                <a:off x="6477000" y="3352800"/>
                <a:ext cx="1676400" cy="914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/>
                  <p:cNvSpPr/>
                  <p:nvPr/>
                </p:nvSpPr>
                <p:spPr>
                  <a:xfrm>
                    <a:off x="7562570" y="2672834"/>
                    <a:ext cx="88800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→∞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62570" y="2672834"/>
                    <a:ext cx="888000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" name="Group 7"/>
          <p:cNvGrpSpPr/>
          <p:nvPr/>
        </p:nvGrpSpPr>
        <p:grpSpPr>
          <a:xfrm>
            <a:off x="4691744" y="2209801"/>
            <a:ext cx="3537856" cy="838199"/>
            <a:chOff x="4691744" y="2209801"/>
            <a:chExt cx="3537856" cy="838199"/>
          </a:xfrm>
        </p:grpSpPr>
        <p:sp>
          <p:nvSpPr>
            <p:cNvPr id="14" name="Right Brace 13"/>
            <p:cNvSpPr/>
            <p:nvPr/>
          </p:nvSpPr>
          <p:spPr>
            <a:xfrm rot="5400000">
              <a:off x="5355771" y="1551608"/>
              <a:ext cx="457201" cy="1785256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24400" y="2672837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intensity weight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53200" y="26786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spatial weight</a:t>
              </a:r>
              <a:endParaRPr lang="en-GB" dirty="0"/>
            </a:p>
          </p:txBody>
        </p:sp>
        <p:sp>
          <p:nvSpPr>
            <p:cNvPr id="18" name="Right Brace 17"/>
            <p:cNvSpPr/>
            <p:nvPr/>
          </p:nvSpPr>
          <p:spPr>
            <a:xfrm rot="5400000">
              <a:off x="6917871" y="1812474"/>
              <a:ext cx="457201" cy="1251856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958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Bilateral Filter to NLM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-381000" y="3352800"/>
                <a:ext cx="8229600" cy="1600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𝑁𝐿𝑀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8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280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280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800" i="1" smtClean="0">
                              <a:latin typeface="Cambria Math"/>
                            </a:rPr>
                            <m:t>) 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/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3352800"/>
                <a:ext cx="8229600" cy="1600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81000" y="3352800"/>
            <a:ext cx="8001000" cy="3429000"/>
            <a:chOff x="381000" y="3352800"/>
            <a:chExt cx="8001000" cy="3429000"/>
          </a:xfrm>
        </p:grpSpPr>
        <p:grpSp>
          <p:nvGrpSpPr>
            <p:cNvPr id="16" name="Group 15"/>
            <p:cNvGrpSpPr/>
            <p:nvPr/>
          </p:nvGrpSpPr>
          <p:grpSpPr>
            <a:xfrm>
              <a:off x="381000" y="4419600"/>
              <a:ext cx="8001000" cy="2362200"/>
              <a:chOff x="381000" y="4419600"/>
              <a:chExt cx="8001000" cy="23622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81000" y="4419600"/>
                <a:ext cx="8001000" cy="2362200"/>
                <a:chOff x="381000" y="4419600"/>
                <a:chExt cx="8001000" cy="23622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Content Placeholder 2"/>
                    <p:cNvSpPr txBox="1">
                      <a:spLocks/>
                    </p:cNvSpPr>
                    <p:nvPr/>
                  </p:nvSpPr>
                  <p:spPr>
                    <a:xfrm>
                      <a:off x="381000" y="5181600"/>
                      <a:ext cx="8001000" cy="1600200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None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𝑁𝐿𝑀</m:t>
                                </m:r>
                              </m:sub>
                            </m:sSub>
                            <m: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 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latin typeface="Cambria Math"/>
                                          </a:rPr>
                                          <m:t>𝐺𝑆𝑆𝐷</m:t>
                                        </m:r>
                                        <m:d>
                                          <m:dPr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800">
                                                <a:latin typeface="Cambria Math"/>
                                              </a:rPr>
                                              <m:t>y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8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800" i="1">
                                                        <a:latin typeface="Cambria Math"/>
                                                      </a:rPr>
                                                      <m:t>𝑁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800" i="1">
                                                        <a:latin typeface="Cambria Math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r>
                                              <a:rPr lang="en-US" sz="2800" i="1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800">
                                                <a:latin typeface="Cambria Math"/>
                                              </a:rPr>
                                              <m:t>y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8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800" i="1">
                                                        <a:latin typeface="Cambria Math"/>
                                                      </a:rPr>
                                                      <m:t>𝑁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800" i="1">
                                                        <a:latin typeface="Cambria Math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8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b/>
                                          <m:sup>
                                            <m:r>
                                              <a:rPr lang="en-US" sz="28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sup>
                                </m:sSup>
                              </m:e>
                            </m:nary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Content Placeholder 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1000" y="5181600"/>
                      <a:ext cx="8001000" cy="1600200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6019800" y="4419600"/>
                  <a:ext cx="0" cy="685800"/>
                </a:xfrm>
                <a:prstGeom prst="straightConnector1">
                  <a:avLst/>
                </a:prstGeom>
                <a:ln w="3492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/>
              <p:cNvSpPr txBox="1"/>
              <p:nvPr/>
            </p:nvSpPr>
            <p:spPr>
              <a:xfrm>
                <a:off x="6253970" y="4577834"/>
                <a:ext cx="1752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Patch similarity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4572000" y="3352800"/>
              <a:ext cx="1981200" cy="95097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72000" y="5257800"/>
              <a:ext cx="3239784" cy="990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513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NLM is Better?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80974" y="2200274"/>
            <a:ext cx="4143375" cy="2305051"/>
            <a:chOff x="180974" y="2200274"/>
            <a:chExt cx="4143375" cy="2305051"/>
          </a:xfrm>
        </p:grpSpPr>
        <p:pic>
          <p:nvPicPr>
            <p:cNvPr id="28675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226" t="5822" r="8395" b="11302"/>
            <a:stretch/>
          </p:blipFill>
          <p:spPr bwMode="auto">
            <a:xfrm>
              <a:off x="180974" y="2200274"/>
              <a:ext cx="4143375" cy="2305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1885950" y="3309937"/>
              <a:ext cx="219075" cy="219075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/>
          <p:cNvSpPr/>
          <p:nvPr/>
        </p:nvSpPr>
        <p:spPr>
          <a:xfrm>
            <a:off x="1233487" y="3267074"/>
            <a:ext cx="219075" cy="2190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57325" y="3267074"/>
            <a:ext cx="219075" cy="2190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76450" y="3438525"/>
            <a:ext cx="219075" cy="2190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38375" y="3124200"/>
            <a:ext cx="219075" cy="2190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953000" y="2209800"/>
            <a:ext cx="4143375" cy="2305051"/>
            <a:chOff x="4953000" y="2209800"/>
            <a:chExt cx="4143375" cy="2305051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226" t="5822" r="8395" b="11302"/>
            <a:stretch/>
          </p:blipFill>
          <p:spPr bwMode="auto">
            <a:xfrm>
              <a:off x="4953000" y="2209800"/>
              <a:ext cx="4143375" cy="2305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553201" y="2514600"/>
              <a:ext cx="381000" cy="103346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5153025" y="2452688"/>
            <a:ext cx="381000" cy="10334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229600" y="2247900"/>
            <a:ext cx="381000" cy="10334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04887" y="4844534"/>
                <a:ext cx="2362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Mixing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000" dirty="0"/>
                  <a:t> bias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887" y="4844534"/>
                <a:ext cx="2362200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6934200" y="2286000"/>
            <a:ext cx="381000" cy="10334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648450" y="3276600"/>
            <a:ext cx="219075" cy="2190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43512" y="2978943"/>
            <a:ext cx="219075" cy="2190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10400" y="3057525"/>
            <a:ext cx="219075" cy="2190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05800" y="3133725"/>
            <a:ext cx="219075" cy="2190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629274" y="4844534"/>
                <a:ext cx="2790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No Mixing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sz="2000" dirty="0"/>
                  <a:t> Less bias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274" y="4844534"/>
                <a:ext cx="2790826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04887" y="159067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Bilateral Filtering</a:t>
            </a:r>
            <a:endParaRPr lang="en-GB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843587" y="159067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Non Local Means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87768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23" grpId="0" animBg="1"/>
      <p:bldP spid="24" grpId="0" animBg="1"/>
      <p:bldP spid="14" grpId="0"/>
      <p:bldP spid="27" grpId="0" animBg="1"/>
      <p:bldP spid="28" grpId="0" animBg="1"/>
      <p:bldP spid="29" grpId="0" animBg="1"/>
      <p:bldP spid="30" grpId="0" animBg="1"/>
      <p:bldP spid="31" grpId="0" animBg="1"/>
      <p:bldP spid="35" grpId="0"/>
      <p:bldP spid="5" grpId="0"/>
      <p:bldP spid="2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Performance Evaluation </a:t>
            </a:r>
            <a:br>
              <a:rPr lang="en-US" dirty="0"/>
            </a:br>
            <a:r>
              <a:rPr lang="en-US" dirty="0"/>
              <a:t>Method Noise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3062" y="6519446"/>
            <a:ext cx="1830938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Buades</a:t>
            </a:r>
            <a:r>
              <a:rPr lang="en-US" sz="1600" dirty="0"/>
              <a:t> </a:t>
            </a:r>
            <a:r>
              <a:rPr lang="en-US" sz="1600" i="1" dirty="0"/>
              <a:t>et al</a:t>
            </a:r>
            <a:r>
              <a:rPr lang="en-US" sz="1600" dirty="0"/>
              <a:t>. (2005)</a:t>
            </a:r>
            <a:endParaRPr lang="en-GB" sz="1600" dirty="0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2092159"/>
            <a:ext cx="1669533" cy="167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2655" y="2055399"/>
            <a:ext cx="3449065" cy="170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7076" y="2095427"/>
            <a:ext cx="1713873" cy="166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1678" y="4502708"/>
            <a:ext cx="1715510" cy="166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7188" y="4504962"/>
            <a:ext cx="1803894" cy="166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52064" y="4504962"/>
            <a:ext cx="1727068" cy="166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4493907"/>
            <a:ext cx="1669533" cy="167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81200" y="3920728"/>
            <a:ext cx="1676488" cy="616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Windowed</a:t>
            </a:r>
          </a:p>
          <a:p>
            <a:pPr algn="ctr"/>
            <a:r>
              <a:rPr lang="en-US" dirty="0"/>
              <a:t> Weiner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17188" y="4184743"/>
            <a:ext cx="1647260" cy="35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Hard WT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7076" y="4184743"/>
            <a:ext cx="1670447" cy="35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Soft WT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2520" y="1524001"/>
            <a:ext cx="1625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Gaussian</a:t>
            </a:r>
          </a:p>
          <a:p>
            <a:pPr algn="ctr"/>
            <a:r>
              <a:rPr lang="en-US" dirty="0"/>
              <a:t>Smoothing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15035" y="1524001"/>
            <a:ext cx="1685727" cy="616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Anisotropic </a:t>
            </a:r>
          </a:p>
          <a:p>
            <a:pPr algn="ctr"/>
            <a:r>
              <a:rPr lang="en-US" dirty="0"/>
              <a:t>Filtering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74376" y="1524001"/>
            <a:ext cx="1633146" cy="616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Bilateral Filtering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3062" y="3349742"/>
            <a:ext cx="1699689" cy="167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346333" y="2928793"/>
            <a:ext cx="163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NLM</a:t>
            </a:r>
          </a:p>
        </p:txBody>
      </p:sp>
    </p:spTree>
    <p:extLst>
      <p:ext uri="{BB962C8B-B14F-4D97-AF65-F5344CB8AC3E}">
        <p14:creationId xmlns:p14="http://schemas.microsoft.com/office/powerpoint/2010/main" val="30791083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idea of grouping sounds good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⇒ </m:t>
                    </m:r>
                  </m:oMath>
                </a14:m>
                <a:r>
                  <a:rPr lang="en-US" dirty="0"/>
                  <a:t>reduces mixing</a:t>
                </a:r>
              </a:p>
              <a:p>
                <a:endParaRPr lang="en-US" dirty="0"/>
              </a:p>
              <a:p>
                <a:r>
                  <a:rPr lang="en-US" dirty="0" err="1"/>
                  <a:t>Denoise</a:t>
                </a:r>
                <a:r>
                  <a:rPr lang="en-US" dirty="0"/>
                  <a:t> = “extract the common (the signal)”</a:t>
                </a:r>
              </a:p>
              <a:p>
                <a:endParaRPr lang="en-US" dirty="0"/>
              </a:p>
              <a:p>
                <a:r>
                  <a:rPr lang="en-US" dirty="0"/>
                  <a:t>NLM: common = weighted average</a:t>
                </a:r>
              </a:p>
              <a:p>
                <a:r>
                  <a:rPr lang="en-US" dirty="0"/>
                  <a:t>Can a sparser representation do better?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9132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BM</a:t>
            </a:r>
            <a:r>
              <a:rPr lang="en-US" dirty="0">
                <a:solidFill>
                  <a:srgbClr val="00B050"/>
                </a:solidFill>
              </a:rPr>
              <a:t>3D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Block Matching </a:t>
            </a:r>
            <a:r>
              <a:rPr lang="en-US" dirty="0">
                <a:solidFill>
                  <a:srgbClr val="00B050"/>
                </a:solidFill>
              </a:rPr>
              <a:t>3D collaborative filtering </a:t>
            </a:r>
          </a:p>
          <a:p>
            <a:pPr marL="0" indent="0">
              <a:buNone/>
            </a:pPr>
            <a:r>
              <a:rPr lang="en-US" dirty="0"/>
              <a:t>	              (</a:t>
            </a:r>
            <a:r>
              <a:rPr lang="en-US" dirty="0" err="1"/>
              <a:t>Dabov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2007)</a:t>
            </a:r>
          </a:p>
          <a:p>
            <a:endParaRPr lang="en-US" dirty="0"/>
          </a:p>
          <a:p>
            <a:r>
              <a:rPr lang="en-US" dirty="0"/>
              <a:t>Group patches with similar local structure (</a:t>
            </a:r>
            <a:r>
              <a:rPr lang="en-US" dirty="0">
                <a:solidFill>
                  <a:srgbClr val="FF0000"/>
                </a:solidFill>
              </a:rPr>
              <a:t>BM</a:t>
            </a:r>
            <a:r>
              <a:rPr lang="en-US" dirty="0"/>
              <a:t>)</a:t>
            </a:r>
          </a:p>
          <a:p>
            <a:r>
              <a:rPr lang="en-US" dirty="0"/>
              <a:t>Jointly </a:t>
            </a:r>
            <a:r>
              <a:rPr lang="en-US" dirty="0" err="1"/>
              <a:t>denoise</a:t>
            </a:r>
            <a:r>
              <a:rPr lang="en-US" dirty="0"/>
              <a:t> each group (</a:t>
            </a:r>
            <a:r>
              <a:rPr lang="en-US" dirty="0">
                <a:solidFill>
                  <a:srgbClr val="00B050"/>
                </a:solidFill>
              </a:rPr>
              <a:t>3D</a:t>
            </a:r>
            <a:r>
              <a:rPr lang="en-US" dirty="0"/>
              <a:t>)</a:t>
            </a:r>
          </a:p>
          <a:p>
            <a:r>
              <a:rPr lang="en-US" dirty="0"/>
              <a:t>Smart Fusion of multiple estimates</a:t>
            </a:r>
          </a:p>
        </p:txBody>
      </p:sp>
    </p:spTree>
    <p:extLst>
      <p:ext uri="{BB962C8B-B14F-4D97-AF65-F5344CB8AC3E}">
        <p14:creationId xmlns:p14="http://schemas.microsoft.com/office/powerpoint/2010/main" val="22339940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Single BM3D Estimate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828800"/>
            <a:ext cx="22098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7300" y="2667000"/>
            <a:ext cx="609600" cy="609600"/>
          </a:xfrm>
          <a:prstGeom prst="rect">
            <a:avLst/>
          </a:prstGeom>
          <a:pattFill prst="pct70">
            <a:fgClr>
              <a:srgbClr val="FF0000"/>
            </a:fgClr>
            <a:bgClr>
              <a:schemeClr val="tx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1200" y="1905000"/>
            <a:ext cx="609600" cy="609600"/>
          </a:xfrm>
          <a:prstGeom prst="rect">
            <a:avLst/>
          </a:prstGeom>
          <a:pattFill prst="pct70">
            <a:fgClr>
              <a:srgbClr val="FF0000"/>
            </a:fgClr>
            <a:bgClr>
              <a:schemeClr val="tx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3038475"/>
            <a:ext cx="609600" cy="609600"/>
          </a:xfrm>
          <a:prstGeom prst="rect">
            <a:avLst/>
          </a:prstGeom>
          <a:pattFill prst="pct70">
            <a:fgClr>
              <a:srgbClr val="FF0000"/>
            </a:fgClr>
            <a:bgClr>
              <a:schemeClr val="tx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000" y="14536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 matching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600200" y="4267200"/>
            <a:ext cx="0" cy="685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1295400" y="5054600"/>
            <a:ext cx="609600" cy="889000"/>
            <a:chOff x="1295400" y="5054600"/>
            <a:chExt cx="609600" cy="889000"/>
          </a:xfrm>
          <a:pattFill prst="pct60">
            <a:fgClr>
              <a:srgbClr val="FF0000"/>
            </a:fgClr>
            <a:bgClr>
              <a:schemeClr val="tx1"/>
            </a:bgClr>
          </a:pattFill>
        </p:grpSpPr>
        <p:sp>
          <p:nvSpPr>
            <p:cNvPr id="25" name="Rectangle 24"/>
            <p:cNvSpPr/>
            <p:nvPr/>
          </p:nvSpPr>
          <p:spPr>
            <a:xfrm>
              <a:off x="1295400" y="53340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95400" y="51816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95400" y="50546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R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82650" y="6019800"/>
            <a:ext cx="140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3D grouping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286000" y="5486400"/>
            <a:ext cx="9906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how-to-do-it.net/how-to/wp-content/uploads/how-to-do-a-rubix-c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4800600"/>
            <a:ext cx="1628458" cy="16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429000" y="6336268"/>
            <a:ext cx="163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3D transform</a:t>
            </a:r>
          </a:p>
        </p:txBody>
      </p:sp>
      <p:cxnSp>
        <p:nvCxnSpPr>
          <p:cNvPr id="41" name="Straight Arrow Connector 40"/>
          <p:cNvCxnSpPr>
            <a:stCxn id="1026" idx="0"/>
          </p:cNvCxnSpPr>
          <p:nvPr/>
        </p:nvCxnSpPr>
        <p:spPr>
          <a:xfrm flipV="1">
            <a:off x="4319429" y="4038600"/>
            <a:ext cx="0" cy="762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657600" y="2514600"/>
            <a:ext cx="1371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 / </a:t>
            </a:r>
          </a:p>
          <a:p>
            <a:pPr algn="ctr"/>
            <a:r>
              <a:rPr lang="en-US" dirty="0" err="1"/>
              <a:t>thresholding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257800" y="3124200"/>
            <a:ext cx="9906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drfad.com/images/cub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2" b="95317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477965"/>
            <a:ext cx="1838325" cy="150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>
            <a:off x="7446962" y="4114800"/>
            <a:ext cx="0" cy="685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783387" y="1822966"/>
            <a:ext cx="140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Inverse 3D transform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7162800" y="5105400"/>
            <a:ext cx="609600" cy="889000"/>
            <a:chOff x="7162800" y="5105400"/>
            <a:chExt cx="609600" cy="889000"/>
          </a:xfrm>
          <a:solidFill>
            <a:srgbClr val="FF0000"/>
          </a:solidFill>
        </p:grpSpPr>
        <p:sp>
          <p:nvSpPr>
            <p:cNvPr id="57" name="Rectangle 56"/>
            <p:cNvSpPr/>
            <p:nvPr/>
          </p:nvSpPr>
          <p:spPr>
            <a:xfrm>
              <a:off x="7162800" y="53848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62800" y="52324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162800" y="51054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R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553200" y="611084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Denoised</a:t>
            </a:r>
            <a:r>
              <a:rPr lang="en-US" dirty="0"/>
              <a:t> 3D group</a:t>
            </a:r>
          </a:p>
        </p:txBody>
      </p:sp>
      <p:sp>
        <p:nvSpPr>
          <p:cNvPr id="63" name="Freeform 62"/>
          <p:cNvSpPr/>
          <p:nvPr/>
        </p:nvSpPr>
        <p:spPr>
          <a:xfrm>
            <a:off x="1552575" y="2152650"/>
            <a:ext cx="733425" cy="742950"/>
          </a:xfrm>
          <a:custGeom>
            <a:avLst/>
            <a:gdLst>
              <a:gd name="connsiteX0" fmla="*/ 0 w 733425"/>
              <a:gd name="connsiteY0" fmla="*/ 742950 h 742950"/>
              <a:gd name="connsiteX1" fmla="*/ 200025 w 733425"/>
              <a:gd name="connsiteY1" fmla="*/ 247650 h 742950"/>
              <a:gd name="connsiteX2" fmla="*/ 733425 w 733425"/>
              <a:gd name="connsiteY2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425" h="742950">
                <a:moveTo>
                  <a:pt x="0" y="742950"/>
                </a:moveTo>
                <a:cubicBezTo>
                  <a:pt x="38894" y="557212"/>
                  <a:pt x="77788" y="371475"/>
                  <a:pt x="200025" y="247650"/>
                </a:cubicBezTo>
                <a:cubicBezTo>
                  <a:pt x="322263" y="123825"/>
                  <a:pt x="527844" y="61912"/>
                  <a:pt x="733425" y="0"/>
                </a:cubicBezTo>
              </a:path>
            </a:pathLst>
          </a:cu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Freeform 1023"/>
          <p:cNvSpPr/>
          <p:nvPr/>
        </p:nvSpPr>
        <p:spPr>
          <a:xfrm>
            <a:off x="828675" y="3057525"/>
            <a:ext cx="723900" cy="326984"/>
          </a:xfrm>
          <a:custGeom>
            <a:avLst/>
            <a:gdLst>
              <a:gd name="connsiteX0" fmla="*/ 723900 w 723900"/>
              <a:gd name="connsiteY0" fmla="*/ 0 h 326984"/>
              <a:gd name="connsiteX1" fmla="*/ 542925 w 723900"/>
              <a:gd name="connsiteY1" fmla="*/ 295275 h 326984"/>
              <a:gd name="connsiteX2" fmla="*/ 0 w 723900"/>
              <a:gd name="connsiteY2" fmla="*/ 304800 h 32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326984">
                <a:moveTo>
                  <a:pt x="723900" y="0"/>
                </a:moveTo>
                <a:cubicBezTo>
                  <a:pt x="693737" y="122237"/>
                  <a:pt x="663575" y="244475"/>
                  <a:pt x="542925" y="295275"/>
                </a:cubicBezTo>
                <a:cubicBezTo>
                  <a:pt x="422275" y="346075"/>
                  <a:pt x="211137" y="325437"/>
                  <a:pt x="0" y="304800"/>
                </a:cubicBezTo>
              </a:path>
            </a:pathLst>
          </a:cu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71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543957" y="1637590"/>
            <a:ext cx="2713847" cy="2277895"/>
            <a:chOff x="5543957" y="1637590"/>
            <a:chExt cx="2713847" cy="2277895"/>
          </a:xfrm>
        </p:grpSpPr>
        <p:grpSp>
          <p:nvGrpSpPr>
            <p:cNvPr id="5" name="Group 4"/>
            <p:cNvGrpSpPr/>
            <p:nvPr/>
          </p:nvGrpSpPr>
          <p:grpSpPr>
            <a:xfrm>
              <a:off x="5543957" y="1637590"/>
              <a:ext cx="2152243" cy="1600910"/>
              <a:chOff x="5543957" y="1637590"/>
              <a:chExt cx="2152243" cy="1600910"/>
            </a:xfrm>
          </p:grpSpPr>
          <p:sp>
            <p:nvSpPr>
              <p:cNvPr id="18" name="Right Arrow 17"/>
              <p:cNvSpPr/>
              <p:nvPr/>
            </p:nvSpPr>
            <p:spPr>
              <a:xfrm rot="19275999">
                <a:off x="5543957" y="2857500"/>
                <a:ext cx="914400" cy="381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7188112" y="1637590"/>
                    <a:ext cx="508088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8112" y="1637590"/>
                    <a:ext cx="508088" cy="584775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6" name="Picture 4"/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77000" y="2180515"/>
              <a:ext cx="1780804" cy="1734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14400" y="1676400"/>
            <a:ext cx="1780804" cy="5010937"/>
            <a:chOff x="914400" y="1676400"/>
            <a:chExt cx="1780804" cy="5010937"/>
          </a:xfrm>
        </p:grpSpPr>
        <p:pic>
          <p:nvPicPr>
            <p:cNvPr id="9218" name="Picture 2" descr="http://t1.gstatic.com/images?q=tbn:ANd9GcT2Tf6o4C77QsI_vASqsazSSM5GZWdemOXDAvZx9QU_pi1NtU9b&amp;t=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321" y="4419600"/>
              <a:ext cx="1682962" cy="1682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14400" y="2180515"/>
              <a:ext cx="1780804" cy="1734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24000" y="1676400"/>
                  <a:ext cx="50808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1676400"/>
                  <a:ext cx="508088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524000" y="6102562"/>
                  <a:ext cx="5202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6102562"/>
                  <a:ext cx="520271" cy="5847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2801217" y="3086100"/>
            <a:ext cx="2913783" cy="2532498"/>
            <a:chOff x="2801217" y="3086100"/>
            <a:chExt cx="2913783" cy="2532498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10000" y="3276600"/>
              <a:ext cx="1752600" cy="1757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ight Arrow 9"/>
            <p:cNvSpPr/>
            <p:nvPr/>
          </p:nvSpPr>
          <p:spPr>
            <a:xfrm rot="2047447">
              <a:off x="2857925" y="3086100"/>
              <a:ext cx="9144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19275999">
              <a:off x="2801217" y="4843323"/>
              <a:ext cx="9144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705347" y="5033823"/>
                  <a:ext cx="200965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5347" y="5033823"/>
                  <a:ext cx="2009653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2514600" y="851150"/>
            <a:ext cx="6615635" cy="1877188"/>
            <a:chOff x="2514600" y="851150"/>
            <a:chExt cx="6615635" cy="1877188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7696200" y="1191914"/>
              <a:ext cx="485404" cy="52201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467600" y="851150"/>
              <a:ext cx="16626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Visual Quality</a:t>
              </a:r>
            </a:p>
          </p:txBody>
        </p:sp>
        <p:sp>
          <p:nvSpPr>
            <p:cNvPr id="26" name="Arc 25"/>
            <p:cNvSpPr/>
            <p:nvPr/>
          </p:nvSpPr>
          <p:spPr>
            <a:xfrm>
              <a:off x="2514600" y="1752600"/>
              <a:ext cx="4173192" cy="975738"/>
            </a:xfrm>
            <a:prstGeom prst="arc">
              <a:avLst>
                <a:gd name="adj1" fmla="val 11000341"/>
                <a:gd name="adj2" fmla="val 21379135"/>
              </a:avLst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10000" y="1371600"/>
              <a:ext cx="1452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</a:rPr>
                <a:t>MSE / PSNR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10173" y="4413039"/>
            <a:ext cx="3662055" cy="2274297"/>
            <a:chOff x="4710173" y="4413039"/>
            <a:chExt cx="3662055" cy="2274297"/>
          </a:xfrm>
        </p:grpSpPr>
        <p:sp>
          <p:nvSpPr>
            <p:cNvPr id="34" name="Right Arrow 33"/>
            <p:cNvSpPr/>
            <p:nvPr/>
          </p:nvSpPr>
          <p:spPr>
            <a:xfrm rot="2047447">
              <a:off x="5553465" y="4843324"/>
              <a:ext cx="9144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6362575" y="6102561"/>
                  <a:ext cx="200965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</m:acc>
                        <m:r>
                          <a:rPr lang="en-US" sz="32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𝑦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2575" y="6102561"/>
                  <a:ext cx="2009653" cy="58477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/>
            <p:cNvCxnSpPr/>
            <p:nvPr/>
          </p:nvCxnSpPr>
          <p:spPr>
            <a:xfrm>
              <a:off x="5562600" y="6425881"/>
              <a:ext cx="799975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710173" y="6241215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Noise?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516732" y="4413039"/>
              <a:ext cx="1712868" cy="1689523"/>
              <a:chOff x="6516732" y="4413039"/>
              <a:chExt cx="1712868" cy="1689523"/>
            </a:xfrm>
          </p:grpSpPr>
          <p:pic>
            <p:nvPicPr>
              <p:cNvPr id="33" name="Picture 2" descr="http://t1.gstatic.com/images?q=tbn:ANd9GcT2Tf6o4C77QsI_vASqsazSSM5GZWdemOXDAvZx9QU_pi1NtU9b&amp;t=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5921" y="4419600"/>
                <a:ext cx="1682962" cy="1682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6516732" y="4413039"/>
                <a:ext cx="1712868" cy="1682961"/>
              </a:xfrm>
              <a:prstGeom prst="rect">
                <a:avLst/>
              </a:prstGeom>
              <a:blipFill dpi="0" rotWithShape="1">
                <a:blip r:embed="rId15" cstate="screen">
                  <a:alphaModFix amt="22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lumMod val="5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587083" y="2667000"/>
                  <a:ext cx="4028225" cy="229312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0">
                  <a:solidFill>
                    <a:srgbClr val="7030A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u="sng" dirty="0"/>
                    <a:t>Mean Square Error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MSE</m:t>
                        </m:r>
                        <m:r>
                          <a:rPr lang="en-US" sz="2000" b="0" i="0" smtClean="0">
                            <a:latin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GB" sz="20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en-GB" sz="20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GB" sz="20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  <a:p>
                  <a:pPr algn="ctr"/>
                  <a:endParaRPr lang="en-US" sz="2000" dirty="0"/>
                </a:p>
                <a:p>
                  <a:pPr algn="ctr"/>
                  <a:endParaRPr lang="en-US" sz="2000" dirty="0"/>
                </a:p>
                <a:p>
                  <a:pPr algn="ctr"/>
                  <a:r>
                    <a:rPr lang="en-US" sz="2000" u="sng" dirty="0"/>
                    <a:t>Peak Signal-to-Noise ratio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smtClean="0">
                            <a:latin typeface="Cambria Math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SNR</m:t>
                        </m:r>
                        <m:r>
                          <a:rPr lang="en-US" sz="2000"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/>
                          </a:rPr>
                          <m:t>20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10</m:t>
                            </m:r>
                          </m:sub>
                        </m:sSub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255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/>
                                  </a:rPr>
                                  <m:t>MSE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7083" y="2667000"/>
                  <a:ext cx="4028225" cy="2293128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 w="31750">
                  <a:solidFill>
                    <a:srgbClr val="7030A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63663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by Block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every noisy reference block:</a:t>
                </a:r>
              </a:p>
              <a:p>
                <a:pPr lvl="1"/>
                <a:r>
                  <a:rPr lang="en-US" dirty="0"/>
                  <a:t>Calculate SSD between noisy blocks</a:t>
                </a:r>
              </a:p>
              <a:p>
                <a:pPr lvl="1"/>
                <a:r>
                  <a:rPr lang="en-US" dirty="0"/>
                  <a:t>If SSD</a:t>
                </a:r>
                <a:r>
                  <a:rPr lang="en-US" b="1" dirty="0"/>
                  <a:t>&lt;</a:t>
                </a:r>
                <a:r>
                  <a:rPr lang="en-US" dirty="0" err="1"/>
                  <a:t>thr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/>
                  <a:t> add to group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514919"/>
            <a:ext cx="5562600" cy="280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15200" y="6519446"/>
            <a:ext cx="1828800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Dabov</a:t>
            </a:r>
            <a:r>
              <a:rPr lang="en-US" sz="1600" dirty="0"/>
              <a:t> </a:t>
            </a:r>
            <a:r>
              <a:rPr lang="en-US" sz="1600" i="1" dirty="0"/>
              <a:t>et al</a:t>
            </a:r>
            <a:r>
              <a:rPr lang="en-US" sz="1600" dirty="0"/>
              <a:t>. (2007)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501744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File:Jpeg2000 2-level wavelet transform-lichtenstein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8800" y="5821075"/>
            <a:ext cx="902208" cy="884525"/>
          </a:xfrm>
          <a:prstGeom prst="rect">
            <a:avLst/>
          </a:prstGeom>
          <a:noFill/>
          <a:ln w="28575">
            <a:solidFill>
              <a:srgbClr val="FFFFFF"/>
            </a:solidFill>
          </a:ln>
          <a:scene3d>
            <a:camera prst="perspectiveRelaxed" fov="2700000">
              <a:rot lat="18893372" lon="2690058" rev="19268171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File:Jpeg2000 2-level wavelet transform-lichtenstein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2230" y="5546150"/>
            <a:ext cx="902208" cy="884525"/>
          </a:xfrm>
          <a:prstGeom prst="rect">
            <a:avLst/>
          </a:prstGeom>
          <a:noFill/>
          <a:ln w="28575">
            <a:solidFill>
              <a:srgbClr val="FFFFFF"/>
            </a:solidFill>
          </a:ln>
          <a:scene3d>
            <a:camera prst="perspectiveRelaxed" fov="2700000">
              <a:rot lat="18893372" lon="2690058" rev="19268171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File:Jpeg2000 2-level wavelet transform-lichtenstein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7830" y="5830398"/>
            <a:ext cx="904770" cy="875202"/>
          </a:xfrm>
          <a:prstGeom prst="rect">
            <a:avLst/>
          </a:prstGeom>
          <a:noFill/>
          <a:ln w="28575">
            <a:solidFill>
              <a:srgbClr val="FFFFFF"/>
            </a:solidFill>
          </a:ln>
          <a:scene3d>
            <a:camera prst="perspectiveRelaxed" fov="2700000">
              <a:rot lat="18893372" lon="2690058" rev="19268171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File:Jpeg2000 2-level wavelet transform-lichtenstein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8200" y="5525598"/>
            <a:ext cx="904770" cy="875202"/>
          </a:xfrm>
          <a:prstGeom prst="rect">
            <a:avLst/>
          </a:prstGeom>
          <a:noFill/>
          <a:ln w="28575">
            <a:solidFill>
              <a:srgbClr val="FFFFFF"/>
            </a:solidFill>
          </a:ln>
          <a:scene3d>
            <a:camera prst="perspectiveRelaxed" fov="2700000">
              <a:rot lat="18893372" lon="2690058" rev="19268171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Transform</a:t>
            </a:r>
          </a:p>
        </p:txBody>
      </p:sp>
      <p:pic>
        <p:nvPicPr>
          <p:cNvPr id="5" name="Picture 4" descr="File:Jpeg2000 2-level wavelet transform-lichtenstein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8430" y="1774461"/>
            <a:ext cx="902208" cy="88452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ile:Jpeg2000 2-level wavelet transform-lichtenstein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0230" y="1756163"/>
            <a:ext cx="904770" cy="875202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829030" y="2193764"/>
            <a:ext cx="16764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2057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Reminder: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7999" y="1611868"/>
            <a:ext cx="145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2D transform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200" y="137730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/>
              <a:t>Sparisity</a:t>
            </a:r>
            <a:endParaRPr lang="en-US" b="1" u="sng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172200" y="1377306"/>
            <a:ext cx="0" cy="517589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29400" y="2055257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055257"/>
                <a:ext cx="76200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File:Jpeg2000 2-level wavelet transform-lichtenstein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6608" y="3035917"/>
            <a:ext cx="902208" cy="88452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File:Jpeg2000 2-level wavelet transform-lichtenstein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3622574"/>
            <a:ext cx="902208" cy="88452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File:Jpeg2000 2-level wavelet transform-lichtenstein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0600" y="3048000"/>
            <a:ext cx="904770" cy="87520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2772537" y="3482841"/>
            <a:ext cx="16764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File:Jpeg2000 2-level wavelet transform-lichtenstein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3800" y="3631897"/>
            <a:ext cx="904770" cy="87520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1934337" y="4064836"/>
            <a:ext cx="16764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772537" y="4663137"/>
            <a:ext cx="16764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29400" y="3891386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891386"/>
                <a:ext cx="76200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 descr="File:Jpeg2000 2-level wavelet transform-lichtenstein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8592" y="5287675"/>
            <a:ext cx="902208" cy="884525"/>
          </a:xfrm>
          <a:prstGeom prst="rect">
            <a:avLst/>
          </a:prstGeom>
          <a:noFill/>
          <a:ln w="28575">
            <a:solidFill>
              <a:srgbClr val="FFFFFF"/>
            </a:solidFill>
          </a:ln>
          <a:scene3d>
            <a:camera prst="perspectiveRelaxed" fov="2700000">
              <a:rot lat="18893372" lon="2690058" rev="19268171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>
            <a:off x="2819400" y="5951023"/>
            <a:ext cx="16764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629400" y="5691576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691576"/>
                <a:ext cx="76200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 descr="File:Jpeg2000 2-level wavelet transform-lichtenstein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3279" y="4220875"/>
            <a:ext cx="902208" cy="88452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File:Jpeg2000 2-level wavelet transform-lichtenstein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0230" y="4230198"/>
            <a:ext cx="904770" cy="87520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2895600" y="5498068"/>
            <a:ext cx="145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3D transform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47999" y="2971800"/>
            <a:ext cx="145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2D transform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48655" y="4737166"/>
            <a:ext cx="145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2D transform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381000" y="2819400"/>
            <a:ext cx="8763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81000" y="5220798"/>
            <a:ext cx="8763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2.bp.blogspot.com/_N0qfjpJBHrI/TKzX3qOYvfI/AAAAAAAAAoo/c3MTTU8wlWA/s1600/illustration-illustratie_smiley-emoticon_04.jp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39050" y="5571352"/>
            <a:ext cx="683258" cy="60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2.bp.blogspot.com/_EHsBiFWrihM/TItw0o3CPOI/AAAAAAAAFeM/hq4ZDcmy53g/s1600/sad_smiley_by_shangyne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5194" y="3810000"/>
            <a:ext cx="587113" cy="5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228600" y="534566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BM3D approach: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28600" y="295829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naive approach:</a:t>
            </a:r>
          </a:p>
        </p:txBody>
      </p:sp>
      <p:pic>
        <p:nvPicPr>
          <p:cNvPr id="32" name="Picture 4" descr="File:Jpeg2000 2-level wavelet transform-lichtenstein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8200" y="5220798"/>
            <a:ext cx="904770" cy="875202"/>
          </a:xfrm>
          <a:prstGeom prst="rect">
            <a:avLst/>
          </a:prstGeom>
          <a:solidFill>
            <a:schemeClr val="tx1"/>
          </a:solidFill>
          <a:ln w="28575">
            <a:solidFill>
              <a:srgbClr val="FFFFFF"/>
            </a:solidFill>
          </a:ln>
          <a:scene3d>
            <a:camera prst="perspectiveRelaxed" fov="2700000">
              <a:rot lat="18893372" lon="2690058" rev="19268171"/>
            </a:camera>
            <a:lightRig rig="threePt" dir="t"/>
          </a:scene3d>
          <a:sp3d/>
          <a:extLst/>
        </p:spPr>
      </p:pic>
    </p:spTree>
    <p:extLst>
      <p:ext uri="{BB962C8B-B14F-4D97-AF65-F5344CB8AC3E}">
        <p14:creationId xmlns:p14="http://schemas.microsoft.com/office/powerpoint/2010/main" val="34052967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181600"/>
          </a:xfrm>
        </p:spPr>
        <p:txBody>
          <a:bodyPr>
            <a:normAutofit/>
          </a:bodyPr>
          <a:lstStyle/>
          <a:p>
            <a:r>
              <a:rPr lang="en-US" dirty="0"/>
              <a:t>Use hard </a:t>
            </a:r>
            <a:r>
              <a:rPr lang="en-US" dirty="0" err="1"/>
              <a:t>thresholding</a:t>
            </a:r>
            <a:r>
              <a:rPr lang="en-US" dirty="0"/>
              <a:t> or Wiener filter</a:t>
            </a:r>
          </a:p>
          <a:p>
            <a:r>
              <a:rPr lang="en-US" dirty="0"/>
              <a:t>Each patch in the group gets a </a:t>
            </a:r>
            <a:r>
              <a:rPr lang="en-US" dirty="0" err="1"/>
              <a:t>denoised</a:t>
            </a:r>
            <a:r>
              <a:rPr lang="en-US" dirty="0"/>
              <a:t> estimate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Unlike NLM – where only central pixel in reference patch got an estimate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32774" y="3149274"/>
            <a:ext cx="5053825" cy="1845204"/>
            <a:chOff x="2971800" y="1714500"/>
            <a:chExt cx="2438400" cy="890285"/>
          </a:xfrm>
        </p:grpSpPr>
        <p:sp>
          <p:nvSpPr>
            <p:cNvPr id="5" name="Rectangle 4"/>
            <p:cNvSpPr/>
            <p:nvPr/>
          </p:nvSpPr>
          <p:spPr>
            <a:xfrm>
              <a:off x="2971800" y="1714500"/>
              <a:ext cx="2438400" cy="8902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083038" y="1830441"/>
              <a:ext cx="2199054" cy="662849"/>
              <a:chOff x="1143000" y="2392361"/>
              <a:chExt cx="5572125" cy="1679575"/>
            </a:xfrm>
          </p:grpSpPr>
          <p:pic>
            <p:nvPicPr>
              <p:cNvPr id="7" name="Picture 2" descr="http://how-to-do-it.net/how-to/wp-content/uploads/how-to-do-a-rubix-cube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000" y="2392361"/>
                <a:ext cx="1628458" cy="1679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3124200" y="2514600"/>
                <a:ext cx="1371600" cy="1371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Filter / </a:t>
                </a:r>
                <a:r>
                  <a:rPr lang="en-US" dirty="0" err="1"/>
                  <a:t>thr</a:t>
                </a:r>
                <a:endParaRPr lang="en-US" dirty="0"/>
              </a:p>
            </p:txBody>
          </p:sp>
          <p:pic>
            <p:nvPicPr>
              <p:cNvPr id="9" name="Picture 4" descr="http://www.drfad.com/images/cube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800" y="2477965"/>
                <a:ext cx="1838325" cy="15083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762000" y="3646390"/>
            <a:ext cx="484030" cy="808248"/>
            <a:chOff x="1295399" y="5054600"/>
            <a:chExt cx="609601" cy="1017932"/>
          </a:xfrm>
          <a:pattFill prst="pct70">
            <a:fgClr>
              <a:srgbClr val="FF0000"/>
            </a:fgClr>
            <a:bgClr>
              <a:schemeClr val="tx1"/>
            </a:bgClr>
          </a:pattFill>
        </p:grpSpPr>
        <p:sp>
          <p:nvSpPr>
            <p:cNvPr id="11" name="Rectangle 10"/>
            <p:cNvSpPr/>
            <p:nvPr/>
          </p:nvSpPr>
          <p:spPr>
            <a:xfrm>
              <a:off x="1295399" y="5462931"/>
              <a:ext cx="609600" cy="6096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95400" y="53340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95400" y="51816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95400" y="50546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R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77200" y="3614461"/>
            <a:ext cx="484029" cy="830213"/>
            <a:chOff x="1295400" y="5054600"/>
            <a:chExt cx="609600" cy="1045595"/>
          </a:xfrm>
          <a:solidFill>
            <a:srgbClr val="FF0000"/>
          </a:solidFill>
        </p:grpSpPr>
        <p:sp>
          <p:nvSpPr>
            <p:cNvPr id="16" name="Rectangle 15"/>
            <p:cNvSpPr/>
            <p:nvPr/>
          </p:nvSpPr>
          <p:spPr>
            <a:xfrm>
              <a:off x="1295400" y="5490593"/>
              <a:ext cx="609600" cy="60960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95400" y="53340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95400" y="51816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95400" y="50546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R</a:t>
              </a:r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1428745" y="3908569"/>
            <a:ext cx="604029" cy="299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7168371" y="3900918"/>
            <a:ext cx="604029" cy="299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67600" y="46114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Denoised</a:t>
            </a:r>
            <a:r>
              <a:rPr lang="en-US" dirty="0"/>
              <a:t> Patches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4415" y="46114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Noisy patches</a:t>
            </a:r>
          </a:p>
        </p:txBody>
      </p:sp>
    </p:spTree>
    <p:extLst>
      <p:ext uri="{BB962C8B-B14F-4D97-AF65-F5344CB8AC3E}">
        <p14:creationId xmlns:p14="http://schemas.microsoft.com/office/powerpoint/2010/main" val="965328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BM3D Estimates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52400" y="5029200"/>
            <a:ext cx="1452086" cy="1452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4" name="Rectangle 43"/>
          <p:cNvSpPr/>
          <p:nvPr/>
        </p:nvSpPr>
        <p:spPr>
          <a:xfrm>
            <a:off x="1219200" y="5346700"/>
            <a:ext cx="332770" cy="332770"/>
          </a:xfrm>
          <a:prstGeom prst="rect">
            <a:avLst/>
          </a:prstGeom>
          <a:pattFill prst="pct70">
            <a:fgClr>
              <a:srgbClr val="92D050"/>
            </a:fgClr>
            <a:bgClr>
              <a:schemeClr val="tx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29230" y="5562600"/>
            <a:ext cx="332770" cy="332770"/>
          </a:xfrm>
          <a:prstGeom prst="rect">
            <a:avLst/>
          </a:prstGeom>
          <a:pattFill prst="pct70">
            <a:fgClr>
              <a:srgbClr val="92D050"/>
            </a:fgClr>
            <a:bgClr>
              <a:schemeClr val="tx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3" name="Rectangle 62"/>
          <p:cNvSpPr/>
          <p:nvPr/>
        </p:nvSpPr>
        <p:spPr>
          <a:xfrm>
            <a:off x="762000" y="6068030"/>
            <a:ext cx="332770" cy="332770"/>
          </a:xfrm>
          <a:prstGeom prst="rect">
            <a:avLst/>
          </a:prstGeom>
          <a:pattFill prst="pct70">
            <a:fgClr>
              <a:srgbClr val="92D050"/>
            </a:fgClr>
            <a:bgClr>
              <a:schemeClr val="tx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grpSp>
        <p:nvGrpSpPr>
          <p:cNvPr id="83" name="Group 82"/>
          <p:cNvGrpSpPr/>
          <p:nvPr/>
        </p:nvGrpSpPr>
        <p:grpSpPr>
          <a:xfrm>
            <a:off x="2487771" y="5466325"/>
            <a:ext cx="484029" cy="705875"/>
            <a:chOff x="1295400" y="5054600"/>
            <a:chExt cx="609600" cy="889000"/>
          </a:xfrm>
          <a:pattFill prst="pct70">
            <a:fgClr>
              <a:srgbClr val="92D050"/>
            </a:fgClr>
            <a:bgClr>
              <a:schemeClr val="tx1"/>
            </a:bgClr>
          </a:pattFill>
        </p:grpSpPr>
        <p:sp>
          <p:nvSpPr>
            <p:cNvPr id="84" name="Rectangle 83"/>
            <p:cNvSpPr/>
            <p:nvPr/>
          </p:nvSpPr>
          <p:spPr>
            <a:xfrm>
              <a:off x="1295400" y="53340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295400" y="51816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295400" y="50546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R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745571" y="1787415"/>
            <a:ext cx="484029" cy="830213"/>
            <a:chOff x="1295400" y="5054600"/>
            <a:chExt cx="609600" cy="1045595"/>
          </a:xfrm>
          <a:solidFill>
            <a:srgbClr val="FF0000"/>
          </a:solidFill>
        </p:grpSpPr>
        <p:sp>
          <p:nvSpPr>
            <p:cNvPr id="131" name="Rectangle 130"/>
            <p:cNvSpPr/>
            <p:nvPr/>
          </p:nvSpPr>
          <p:spPr>
            <a:xfrm>
              <a:off x="1295400" y="5490593"/>
              <a:ext cx="609600" cy="60960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295400" y="53340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295400" y="51816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295400" y="50546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R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844170" y="5567164"/>
            <a:ext cx="484029" cy="705875"/>
            <a:chOff x="1295400" y="5054600"/>
            <a:chExt cx="609600" cy="889000"/>
          </a:xfrm>
          <a:solidFill>
            <a:srgbClr val="92D050"/>
          </a:solidFill>
        </p:grpSpPr>
        <p:sp>
          <p:nvSpPr>
            <p:cNvPr id="92" name="Rectangle 91"/>
            <p:cNvSpPr/>
            <p:nvPr/>
          </p:nvSpPr>
          <p:spPr>
            <a:xfrm>
              <a:off x="1295400" y="53340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295400" y="51816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295400" y="50546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R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8600" y="1714500"/>
            <a:ext cx="2438400" cy="890285"/>
            <a:chOff x="2971800" y="1714500"/>
            <a:chExt cx="2438400" cy="890285"/>
          </a:xfrm>
        </p:grpSpPr>
        <p:sp>
          <p:nvSpPr>
            <p:cNvPr id="9" name="Rectangle 8"/>
            <p:cNvSpPr/>
            <p:nvPr/>
          </p:nvSpPr>
          <p:spPr>
            <a:xfrm>
              <a:off x="2971800" y="1714500"/>
              <a:ext cx="2438400" cy="8902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3083038" y="1830441"/>
              <a:ext cx="2199054" cy="662849"/>
              <a:chOff x="1143000" y="2392361"/>
              <a:chExt cx="5572125" cy="1679575"/>
            </a:xfrm>
          </p:grpSpPr>
          <p:pic>
            <p:nvPicPr>
              <p:cNvPr id="96" name="Picture 2" descr="http://how-to-do-it.net/how-to/wp-content/uploads/how-to-do-a-rubix-cube.jp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000" y="2392361"/>
                <a:ext cx="1628458" cy="1679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7" name="Rectangle 96"/>
              <p:cNvSpPr/>
              <p:nvPr/>
            </p:nvSpPr>
            <p:spPr>
              <a:xfrm>
                <a:off x="3124200" y="2514600"/>
                <a:ext cx="1371600" cy="1371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thr</a:t>
                </a:r>
                <a:endParaRPr lang="en-US" dirty="0"/>
              </a:p>
            </p:txBody>
          </p:sp>
          <p:pic>
            <p:nvPicPr>
              <p:cNvPr id="98" name="Picture 4" descr="http://www.drfad.com/images/cube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800" y="2477965"/>
                <a:ext cx="1838325" cy="15083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2" name="Group 101"/>
          <p:cNvGrpSpPr/>
          <p:nvPr/>
        </p:nvGrpSpPr>
        <p:grpSpPr>
          <a:xfrm>
            <a:off x="3983177" y="5310100"/>
            <a:ext cx="2438400" cy="890285"/>
            <a:chOff x="2971800" y="1714500"/>
            <a:chExt cx="2438400" cy="890285"/>
          </a:xfrm>
        </p:grpSpPr>
        <p:sp>
          <p:nvSpPr>
            <p:cNvPr id="103" name="Rectangle 102"/>
            <p:cNvSpPr/>
            <p:nvPr/>
          </p:nvSpPr>
          <p:spPr>
            <a:xfrm>
              <a:off x="2971800" y="1714500"/>
              <a:ext cx="2438400" cy="8902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3083038" y="1830441"/>
              <a:ext cx="2199054" cy="662849"/>
              <a:chOff x="1143000" y="2392361"/>
              <a:chExt cx="5572125" cy="1679575"/>
            </a:xfrm>
          </p:grpSpPr>
          <p:pic>
            <p:nvPicPr>
              <p:cNvPr id="105" name="Picture 2" descr="http://how-to-do-it.net/how-to/wp-content/uploads/how-to-do-a-rubix-cube.jp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000" y="2392361"/>
                <a:ext cx="1628458" cy="1679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6" name="Rectangle 105"/>
              <p:cNvSpPr/>
              <p:nvPr/>
            </p:nvSpPr>
            <p:spPr>
              <a:xfrm>
                <a:off x="3124200" y="2514600"/>
                <a:ext cx="1371600" cy="1371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thr</a:t>
                </a:r>
                <a:endParaRPr lang="en-US" dirty="0"/>
              </a:p>
            </p:txBody>
          </p:sp>
          <p:pic>
            <p:nvPicPr>
              <p:cNvPr id="107" name="Picture 4" descr="http://www.drfad.com/images/cube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800" y="2477965"/>
                <a:ext cx="1838325" cy="15083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" name="Rectangle 3"/>
          <p:cNvSpPr/>
          <p:nvPr/>
        </p:nvSpPr>
        <p:spPr>
          <a:xfrm>
            <a:off x="153685" y="1447800"/>
            <a:ext cx="1452086" cy="1452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Rectangle 4"/>
          <p:cNvSpPr/>
          <p:nvPr/>
        </p:nvSpPr>
        <p:spPr>
          <a:xfrm>
            <a:off x="304800" y="1714500"/>
            <a:ext cx="332770" cy="332770"/>
          </a:xfrm>
          <a:prstGeom prst="rect">
            <a:avLst/>
          </a:prstGeom>
          <a:pattFill prst="pct70">
            <a:fgClr>
              <a:srgbClr val="FF0000"/>
            </a:fgClr>
            <a:bgClr>
              <a:schemeClr val="tx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66800" y="1543050"/>
            <a:ext cx="332770" cy="332770"/>
          </a:xfrm>
          <a:prstGeom prst="rect">
            <a:avLst/>
          </a:prstGeom>
          <a:pattFill prst="pct70">
            <a:fgClr>
              <a:srgbClr val="FF0000"/>
            </a:fgClr>
            <a:bgClr>
              <a:schemeClr val="tx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533400" y="2438400"/>
            <a:ext cx="332770" cy="332770"/>
          </a:xfrm>
          <a:prstGeom prst="rect">
            <a:avLst/>
          </a:prstGeom>
          <a:pattFill prst="pct70">
            <a:fgClr>
              <a:srgbClr val="FF0000"/>
            </a:fgClr>
            <a:bgClr>
              <a:schemeClr val="tx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1219200" y="2486630"/>
            <a:ext cx="332770" cy="332770"/>
          </a:xfrm>
          <a:prstGeom prst="rect">
            <a:avLst/>
          </a:prstGeom>
          <a:pattFill prst="pct70">
            <a:fgClr>
              <a:srgbClr val="FF0000"/>
            </a:fgClr>
            <a:bgClr>
              <a:schemeClr val="tx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grpSp>
        <p:nvGrpSpPr>
          <p:cNvPr id="79" name="Group 78"/>
          <p:cNvGrpSpPr/>
          <p:nvPr/>
        </p:nvGrpSpPr>
        <p:grpSpPr>
          <a:xfrm>
            <a:off x="2563970" y="1676400"/>
            <a:ext cx="484030" cy="808248"/>
            <a:chOff x="1295399" y="5054600"/>
            <a:chExt cx="609601" cy="1017932"/>
          </a:xfrm>
          <a:pattFill prst="pct70">
            <a:fgClr>
              <a:srgbClr val="FF0000"/>
            </a:fgClr>
            <a:bgClr>
              <a:schemeClr val="tx1"/>
            </a:bgClr>
          </a:pattFill>
        </p:grpSpPr>
        <p:sp>
          <p:nvSpPr>
            <p:cNvPr id="130" name="Rectangle 129"/>
            <p:cNvSpPr/>
            <p:nvPr/>
          </p:nvSpPr>
          <p:spPr>
            <a:xfrm>
              <a:off x="1295399" y="5462931"/>
              <a:ext cx="609600" cy="6096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295400" y="53340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295400" y="51816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295400" y="50546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R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338884" y="3295650"/>
            <a:ext cx="1452086" cy="1452086"/>
            <a:chOff x="153685" y="1447800"/>
            <a:chExt cx="1452086" cy="1452086"/>
          </a:xfrm>
        </p:grpSpPr>
        <p:sp>
          <p:nvSpPr>
            <p:cNvPr id="113" name="Rectangle 112"/>
            <p:cNvSpPr/>
            <p:nvPr/>
          </p:nvSpPr>
          <p:spPr>
            <a:xfrm>
              <a:off x="153685" y="1447800"/>
              <a:ext cx="1452086" cy="14520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04800" y="1714500"/>
              <a:ext cx="332770" cy="332770"/>
            </a:xfrm>
            <a:prstGeom prst="rect">
              <a:avLst/>
            </a:prstGeom>
            <a:solidFill>
              <a:srgbClr val="FF0000">
                <a:alpha val="44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066800" y="1543050"/>
              <a:ext cx="332770" cy="332770"/>
            </a:xfrm>
            <a:prstGeom prst="rect">
              <a:avLst/>
            </a:prstGeom>
            <a:solidFill>
              <a:srgbClr val="FF0000">
                <a:alpha val="44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33400" y="2438400"/>
              <a:ext cx="332770" cy="332770"/>
            </a:xfrm>
            <a:prstGeom prst="rect">
              <a:avLst/>
            </a:prstGeom>
            <a:solidFill>
              <a:srgbClr val="FF0000">
                <a:alpha val="44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219200" y="2486630"/>
              <a:ext cx="332770" cy="332770"/>
            </a:xfrm>
            <a:prstGeom prst="rect">
              <a:avLst/>
            </a:prstGeom>
            <a:solidFill>
              <a:srgbClr val="FF0000">
                <a:alpha val="44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8405684" y="3613150"/>
            <a:ext cx="332770" cy="332770"/>
          </a:xfrm>
          <a:prstGeom prst="rect">
            <a:avLst/>
          </a:prstGeom>
          <a:solidFill>
            <a:srgbClr val="92D05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7615714" y="3810000"/>
            <a:ext cx="332770" cy="332770"/>
          </a:xfrm>
          <a:prstGeom prst="rect">
            <a:avLst/>
          </a:prstGeom>
          <a:solidFill>
            <a:srgbClr val="92D05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29" name="Rectangle 128"/>
          <p:cNvSpPr/>
          <p:nvPr/>
        </p:nvSpPr>
        <p:spPr>
          <a:xfrm>
            <a:off x="7924800" y="4334480"/>
            <a:ext cx="332770" cy="332770"/>
          </a:xfrm>
          <a:prstGeom prst="rect">
            <a:avLst/>
          </a:prstGeom>
          <a:solidFill>
            <a:srgbClr val="92D05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4" name="Right Arrow 13"/>
          <p:cNvSpPr/>
          <p:nvPr/>
        </p:nvSpPr>
        <p:spPr>
          <a:xfrm>
            <a:off x="1772226" y="1980672"/>
            <a:ext cx="604029" cy="299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ight Arrow 135"/>
          <p:cNvSpPr/>
          <p:nvPr/>
        </p:nvSpPr>
        <p:spPr>
          <a:xfrm>
            <a:off x="3276600" y="1980672"/>
            <a:ext cx="604029" cy="299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ight Arrow 136"/>
          <p:cNvSpPr/>
          <p:nvPr/>
        </p:nvSpPr>
        <p:spPr>
          <a:xfrm>
            <a:off x="6732069" y="1980672"/>
            <a:ext cx="604029" cy="299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ight Arrow 137"/>
          <p:cNvSpPr/>
          <p:nvPr/>
        </p:nvSpPr>
        <p:spPr>
          <a:xfrm>
            <a:off x="1772226" y="5651162"/>
            <a:ext cx="604029" cy="299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ight Arrow 138"/>
          <p:cNvSpPr/>
          <p:nvPr/>
        </p:nvSpPr>
        <p:spPr>
          <a:xfrm>
            <a:off x="3276600" y="5651162"/>
            <a:ext cx="604029" cy="299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ight Arrow 139"/>
          <p:cNvSpPr/>
          <p:nvPr/>
        </p:nvSpPr>
        <p:spPr>
          <a:xfrm>
            <a:off x="6732069" y="5651162"/>
            <a:ext cx="604029" cy="299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7902481" y="2693828"/>
            <a:ext cx="250919" cy="506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7961184" y="4876800"/>
            <a:ext cx="268416" cy="5492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91000" y="1295400"/>
            <a:ext cx="269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Collaborative filtering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91000" y="4888468"/>
            <a:ext cx="269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Collaborative filtering</a:t>
            </a:r>
          </a:p>
        </p:txBody>
      </p:sp>
    </p:spTree>
    <p:extLst>
      <p:ext uri="{BB962C8B-B14F-4D97-AF65-F5344CB8AC3E}">
        <p14:creationId xmlns:p14="http://schemas.microsoft.com/office/powerpoint/2010/main" val="377797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62" grpId="0" animBg="1"/>
      <p:bldP spid="63" grpId="0" animBg="1"/>
      <p:bldP spid="127" grpId="0" animBg="1"/>
      <p:bldP spid="128" grpId="0" animBg="1"/>
      <p:bldP spid="129" grpId="0" animBg="1"/>
      <p:bldP spid="138" grpId="0" animBg="1"/>
      <p:bldP spid="139" grpId="0" animBg="1"/>
      <p:bldP spid="140" grpId="0" animBg="1"/>
      <p:bldP spid="17" grpId="0" animBg="1"/>
      <p:bldP spid="6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52600" y="2133600"/>
            <a:ext cx="4538368" cy="27363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BM3D </a:t>
            </a:r>
            <a:r>
              <a:rPr lang="en-US" dirty="0" err="1"/>
              <a:t>Denoiser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59647" y="2255939"/>
            <a:ext cx="4357304" cy="2538896"/>
            <a:chOff x="152400" y="1447800"/>
            <a:chExt cx="8638570" cy="5033486"/>
          </a:xfrm>
        </p:grpSpPr>
        <p:sp>
          <p:nvSpPr>
            <p:cNvPr id="43" name="Rectangle 42"/>
            <p:cNvSpPr/>
            <p:nvPr/>
          </p:nvSpPr>
          <p:spPr>
            <a:xfrm>
              <a:off x="152400" y="5029200"/>
              <a:ext cx="1452086" cy="14520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19200" y="5346700"/>
              <a:ext cx="332770" cy="332770"/>
            </a:xfrm>
            <a:prstGeom prst="rect">
              <a:avLst/>
            </a:prstGeom>
            <a:pattFill prst="pct70">
              <a:fgClr>
                <a:srgbClr val="92D050"/>
              </a:fgClr>
              <a:bgClr>
                <a:schemeClr val="tx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29230" y="5562600"/>
              <a:ext cx="332770" cy="332770"/>
            </a:xfrm>
            <a:prstGeom prst="rect">
              <a:avLst/>
            </a:prstGeom>
            <a:pattFill prst="pct70">
              <a:fgClr>
                <a:srgbClr val="92D050"/>
              </a:fgClr>
              <a:bgClr>
                <a:schemeClr val="tx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62000" y="6068030"/>
              <a:ext cx="332770" cy="332770"/>
            </a:xfrm>
            <a:prstGeom prst="rect">
              <a:avLst/>
            </a:prstGeom>
            <a:pattFill prst="pct70">
              <a:fgClr>
                <a:srgbClr val="92D050"/>
              </a:fgClr>
              <a:bgClr>
                <a:schemeClr val="tx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2487771" y="5466325"/>
              <a:ext cx="484029" cy="705875"/>
              <a:chOff x="1295400" y="5054600"/>
              <a:chExt cx="609600" cy="889000"/>
            </a:xfrm>
            <a:pattFill prst="pct70">
              <a:fgClr>
                <a:srgbClr val="92D050"/>
              </a:fgClr>
              <a:bgClr>
                <a:schemeClr val="tx1"/>
              </a:bgClr>
            </a:pattFill>
          </p:grpSpPr>
          <p:sp>
            <p:nvSpPr>
              <p:cNvPr id="84" name="Rectangle 83"/>
              <p:cNvSpPr/>
              <p:nvPr/>
            </p:nvSpPr>
            <p:spPr>
              <a:xfrm>
                <a:off x="1295400" y="5334000"/>
                <a:ext cx="609600" cy="609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perspectiveRelaxed" fov="2700000">
                  <a:rot lat="19428055" lon="3168065" rev="187267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295400" y="5181600"/>
                <a:ext cx="609600" cy="609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perspectiveRelaxed" fov="2700000">
                  <a:rot lat="19428055" lon="3168065" rev="187267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295400" y="5054600"/>
                <a:ext cx="609600" cy="609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perspectiveRelaxed" fov="2700000">
                  <a:rot lat="19428055" lon="3168065" rev="187267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R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745571" y="1787415"/>
              <a:ext cx="484029" cy="830213"/>
              <a:chOff x="1295400" y="5054600"/>
              <a:chExt cx="609600" cy="1045595"/>
            </a:xfrm>
            <a:solidFill>
              <a:srgbClr val="FF0000"/>
            </a:solidFill>
          </p:grpSpPr>
          <p:sp>
            <p:nvSpPr>
              <p:cNvPr id="131" name="Rectangle 130"/>
              <p:cNvSpPr/>
              <p:nvPr/>
            </p:nvSpPr>
            <p:spPr>
              <a:xfrm>
                <a:off x="1295400" y="5490593"/>
                <a:ext cx="609600" cy="60960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perspectiveRelaxed" fov="2700000">
                  <a:rot lat="19428055" lon="3168065" rev="187267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295400" y="5334000"/>
                <a:ext cx="609600" cy="609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perspectiveRelaxed" fov="2700000">
                  <a:rot lat="19428055" lon="3168065" rev="187267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295400" y="5181600"/>
                <a:ext cx="609600" cy="609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perspectiveRelaxed" fov="2700000">
                  <a:rot lat="19428055" lon="3168065" rev="187267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1295400" y="5054600"/>
                <a:ext cx="609600" cy="609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perspectiveRelaxed" fov="2700000">
                  <a:rot lat="19428055" lon="3168065" rev="187267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R</a:t>
                </a: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7844170" y="5567164"/>
              <a:ext cx="484029" cy="705875"/>
              <a:chOff x="1295400" y="5054600"/>
              <a:chExt cx="609600" cy="889000"/>
            </a:xfrm>
            <a:solidFill>
              <a:srgbClr val="92D050"/>
            </a:solidFill>
          </p:grpSpPr>
          <p:sp>
            <p:nvSpPr>
              <p:cNvPr id="92" name="Rectangle 91"/>
              <p:cNvSpPr/>
              <p:nvPr/>
            </p:nvSpPr>
            <p:spPr>
              <a:xfrm>
                <a:off x="1295400" y="5334000"/>
                <a:ext cx="609600" cy="609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perspectiveRelaxed" fov="2700000">
                  <a:rot lat="19428055" lon="3168065" rev="187267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295400" y="5181600"/>
                <a:ext cx="609600" cy="609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perspectiveRelaxed" fov="2700000">
                  <a:rot lat="19428055" lon="3168065" rev="187267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295400" y="5054600"/>
                <a:ext cx="609600" cy="609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perspectiveRelaxed" fov="2700000">
                  <a:rot lat="19428055" lon="3168065" rev="187267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R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038600" y="1714500"/>
              <a:ext cx="2438400" cy="890285"/>
              <a:chOff x="2971800" y="1714500"/>
              <a:chExt cx="2438400" cy="89028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971800" y="1714500"/>
                <a:ext cx="2438400" cy="8902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95" name="Group 94"/>
              <p:cNvGrpSpPr/>
              <p:nvPr/>
            </p:nvGrpSpPr>
            <p:grpSpPr>
              <a:xfrm>
                <a:off x="3083038" y="1830441"/>
                <a:ext cx="2199054" cy="662849"/>
                <a:chOff x="1143000" y="2392361"/>
                <a:chExt cx="5572125" cy="1679575"/>
              </a:xfrm>
            </p:grpSpPr>
            <p:pic>
              <p:nvPicPr>
                <p:cNvPr id="96" name="Picture 2" descr="http://how-to-do-it.net/how-to/wp-content/uploads/how-to-do-a-rubix-cube.jpg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3000" y="2392361"/>
                  <a:ext cx="1628458" cy="16795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7" name="Rectangle 96"/>
                <p:cNvSpPr/>
                <p:nvPr/>
              </p:nvSpPr>
              <p:spPr>
                <a:xfrm>
                  <a:off x="3124200" y="2514600"/>
                  <a:ext cx="1371600" cy="13716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t</a:t>
                  </a:r>
                </a:p>
              </p:txBody>
            </p:sp>
            <p:pic>
              <p:nvPicPr>
                <p:cNvPr id="98" name="Picture 4" descr="http://www.drfad.com/images/cube.jpg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6800" y="2477965"/>
                  <a:ext cx="1838325" cy="15083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2" name="Group 101"/>
            <p:cNvGrpSpPr/>
            <p:nvPr/>
          </p:nvGrpSpPr>
          <p:grpSpPr>
            <a:xfrm>
              <a:off x="3983177" y="5310100"/>
              <a:ext cx="2438400" cy="890285"/>
              <a:chOff x="2971800" y="1714500"/>
              <a:chExt cx="2438400" cy="890285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2971800" y="1714500"/>
                <a:ext cx="2438400" cy="8902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>
                <a:off x="3083038" y="1830441"/>
                <a:ext cx="2199054" cy="662849"/>
                <a:chOff x="1143000" y="2392361"/>
                <a:chExt cx="5572125" cy="1679575"/>
              </a:xfrm>
            </p:grpSpPr>
            <p:pic>
              <p:nvPicPr>
                <p:cNvPr id="105" name="Picture 2" descr="http://how-to-do-it.net/how-to/wp-content/uploads/how-to-do-a-rubix-cube.jpg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3000" y="2392361"/>
                  <a:ext cx="1628458" cy="16795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6" name="Rectangle 105"/>
                <p:cNvSpPr/>
                <p:nvPr/>
              </p:nvSpPr>
              <p:spPr>
                <a:xfrm>
                  <a:off x="3124200" y="2514600"/>
                  <a:ext cx="1371600" cy="13716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t</a:t>
                  </a:r>
                </a:p>
              </p:txBody>
            </p:sp>
            <p:pic>
              <p:nvPicPr>
                <p:cNvPr id="107" name="Picture 4" descr="http://www.drfad.com/images/cube.jpg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6800" y="2477965"/>
                  <a:ext cx="1838325" cy="15083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4" name="Rectangle 3"/>
            <p:cNvSpPr/>
            <p:nvPr/>
          </p:nvSpPr>
          <p:spPr>
            <a:xfrm>
              <a:off x="153685" y="1447800"/>
              <a:ext cx="1452086" cy="14520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800" y="1714500"/>
              <a:ext cx="332770" cy="332770"/>
            </a:xfrm>
            <a:prstGeom prst="rect">
              <a:avLst/>
            </a:prstGeom>
            <a:pattFill prst="pct70">
              <a:fgClr>
                <a:srgbClr val="FF0000"/>
              </a:fgClr>
              <a:bgClr>
                <a:schemeClr val="tx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66800" y="1543050"/>
              <a:ext cx="332770" cy="332770"/>
            </a:xfrm>
            <a:prstGeom prst="rect">
              <a:avLst/>
            </a:prstGeom>
            <a:pattFill prst="pct70">
              <a:fgClr>
                <a:srgbClr val="FF0000"/>
              </a:fgClr>
              <a:bgClr>
                <a:schemeClr val="tx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33400" y="2438400"/>
              <a:ext cx="332770" cy="332770"/>
            </a:xfrm>
            <a:prstGeom prst="rect">
              <a:avLst/>
            </a:prstGeom>
            <a:pattFill prst="pct70">
              <a:fgClr>
                <a:srgbClr val="FF0000"/>
              </a:fgClr>
              <a:bgClr>
                <a:schemeClr val="tx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19200" y="2486630"/>
              <a:ext cx="332770" cy="332770"/>
            </a:xfrm>
            <a:prstGeom prst="rect">
              <a:avLst/>
            </a:prstGeom>
            <a:pattFill prst="pct70">
              <a:fgClr>
                <a:srgbClr val="FF0000"/>
              </a:fgClr>
              <a:bgClr>
                <a:schemeClr val="tx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2563970" y="1676400"/>
              <a:ext cx="484030" cy="808248"/>
              <a:chOff x="1295399" y="5054600"/>
              <a:chExt cx="609601" cy="1017932"/>
            </a:xfrm>
            <a:pattFill prst="pct70">
              <a:fgClr>
                <a:srgbClr val="FF0000"/>
              </a:fgClr>
              <a:bgClr>
                <a:schemeClr val="tx1"/>
              </a:bgClr>
            </a:pattFill>
          </p:grpSpPr>
          <p:sp>
            <p:nvSpPr>
              <p:cNvPr id="130" name="Rectangle 129"/>
              <p:cNvSpPr/>
              <p:nvPr/>
            </p:nvSpPr>
            <p:spPr>
              <a:xfrm>
                <a:off x="1295399" y="5462931"/>
                <a:ext cx="609600" cy="60960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perspectiveRelaxed" fov="2700000">
                  <a:rot lat="19428055" lon="3168065" rev="187267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295400" y="5334000"/>
                <a:ext cx="609600" cy="609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perspectiveRelaxed" fov="2700000">
                  <a:rot lat="19428055" lon="3168065" rev="187267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95400" y="5181600"/>
                <a:ext cx="609600" cy="609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perspectiveRelaxed" fov="2700000">
                  <a:rot lat="19428055" lon="3168065" rev="187267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295400" y="5054600"/>
                <a:ext cx="609600" cy="609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perspectiveRelaxed" fov="2700000">
                  <a:rot lat="19428055" lon="3168065" rev="187267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R</a:t>
                </a: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7338884" y="3295650"/>
              <a:ext cx="1452086" cy="1452086"/>
              <a:chOff x="153685" y="1447800"/>
              <a:chExt cx="1452086" cy="1452086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53685" y="1447800"/>
                <a:ext cx="1452086" cy="14520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304800" y="1714500"/>
                <a:ext cx="332770" cy="332770"/>
              </a:xfrm>
              <a:prstGeom prst="rect">
                <a:avLst/>
              </a:prstGeom>
              <a:solidFill>
                <a:srgbClr val="FF0000">
                  <a:alpha val="4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R</a:t>
                </a: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1066800" y="1543050"/>
                <a:ext cx="332770" cy="332770"/>
              </a:xfrm>
              <a:prstGeom prst="rect">
                <a:avLst/>
              </a:prstGeom>
              <a:solidFill>
                <a:srgbClr val="FF0000">
                  <a:alpha val="4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33400" y="2438400"/>
                <a:ext cx="332770" cy="332770"/>
              </a:xfrm>
              <a:prstGeom prst="rect">
                <a:avLst/>
              </a:prstGeom>
              <a:solidFill>
                <a:srgbClr val="FF0000">
                  <a:alpha val="4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2486630"/>
                <a:ext cx="332770" cy="332770"/>
              </a:xfrm>
              <a:prstGeom prst="rect">
                <a:avLst/>
              </a:prstGeom>
              <a:solidFill>
                <a:srgbClr val="FF0000">
                  <a:alpha val="4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sp>
          <p:nvSpPr>
            <p:cNvPr id="127" name="Rectangle 126"/>
            <p:cNvSpPr/>
            <p:nvPr/>
          </p:nvSpPr>
          <p:spPr>
            <a:xfrm>
              <a:off x="8405684" y="3613150"/>
              <a:ext cx="332770" cy="332770"/>
            </a:xfrm>
            <a:prstGeom prst="rect">
              <a:avLst/>
            </a:prstGeom>
            <a:solidFill>
              <a:srgbClr val="92D050">
                <a:alpha val="51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7615714" y="3810000"/>
              <a:ext cx="332770" cy="332770"/>
            </a:xfrm>
            <a:prstGeom prst="rect">
              <a:avLst/>
            </a:prstGeom>
            <a:solidFill>
              <a:srgbClr val="92D050">
                <a:alpha val="51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7924800" y="4334480"/>
              <a:ext cx="332770" cy="332770"/>
            </a:xfrm>
            <a:prstGeom prst="rect">
              <a:avLst/>
            </a:prstGeom>
            <a:solidFill>
              <a:srgbClr val="92D050">
                <a:alpha val="51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1772226" y="1980672"/>
              <a:ext cx="604029" cy="2991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6" name="Right Arrow 135"/>
            <p:cNvSpPr/>
            <p:nvPr/>
          </p:nvSpPr>
          <p:spPr>
            <a:xfrm>
              <a:off x="3276600" y="1980672"/>
              <a:ext cx="604029" cy="2991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7" name="Right Arrow 136"/>
            <p:cNvSpPr/>
            <p:nvPr/>
          </p:nvSpPr>
          <p:spPr>
            <a:xfrm>
              <a:off x="6732069" y="1980672"/>
              <a:ext cx="604029" cy="2991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38" name="Right Arrow 137"/>
            <p:cNvSpPr/>
            <p:nvPr/>
          </p:nvSpPr>
          <p:spPr>
            <a:xfrm>
              <a:off x="1772226" y="5651162"/>
              <a:ext cx="604029" cy="2991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9" name="Right Arrow 138"/>
            <p:cNvSpPr/>
            <p:nvPr/>
          </p:nvSpPr>
          <p:spPr>
            <a:xfrm>
              <a:off x="3276600" y="5651162"/>
              <a:ext cx="604029" cy="2991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0" name="Right Arrow 139"/>
            <p:cNvSpPr/>
            <p:nvPr/>
          </p:nvSpPr>
          <p:spPr>
            <a:xfrm>
              <a:off x="6732069" y="5651162"/>
              <a:ext cx="604029" cy="2991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7902481" y="2693828"/>
              <a:ext cx="250919" cy="5065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" name="Up Arrow 16"/>
            <p:cNvSpPr/>
            <p:nvPr/>
          </p:nvSpPr>
          <p:spPr>
            <a:xfrm>
              <a:off x="7961184" y="4876800"/>
              <a:ext cx="268416" cy="54924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pic>
        <p:nvPicPr>
          <p:cNvPr id="65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2895600"/>
            <a:ext cx="1331291" cy="133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8900" y="2951917"/>
            <a:ext cx="1358900" cy="122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Right Arrow 66"/>
          <p:cNvSpPr/>
          <p:nvPr/>
        </p:nvSpPr>
        <p:spPr>
          <a:xfrm>
            <a:off x="1404745" y="3485298"/>
            <a:ext cx="347855" cy="172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ight Arrow 68"/>
          <p:cNvSpPr/>
          <p:nvPr/>
        </p:nvSpPr>
        <p:spPr>
          <a:xfrm>
            <a:off x="7443595" y="3485298"/>
            <a:ext cx="347855" cy="172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6658966" y="3200400"/>
            <a:ext cx="732434" cy="732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Fusion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71" name="Right Arrow 70"/>
          <p:cNvSpPr/>
          <p:nvPr/>
        </p:nvSpPr>
        <p:spPr>
          <a:xfrm>
            <a:off x="6286500" y="3485298"/>
            <a:ext cx="347855" cy="172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3115270"/>
            <a:ext cx="656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608697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/>
          </a:bodyPr>
          <a:lstStyle/>
          <a:p>
            <a:r>
              <a:rPr lang="en-US" dirty="0"/>
              <a:t>Each pixel gets multiple estimates from different groups</a:t>
            </a:r>
          </a:p>
          <a:p>
            <a:endParaRPr lang="en-US" u="sng" dirty="0"/>
          </a:p>
          <a:p>
            <a:r>
              <a:rPr lang="en-US" u="sng" dirty="0"/>
              <a:t>Naive approach </a:t>
            </a:r>
            <a:br>
              <a:rPr lang="en-US" dirty="0"/>
            </a:br>
            <a:r>
              <a:rPr lang="en-US" dirty="0"/>
              <a:t>Average all estimates of each pixel</a:t>
            </a:r>
            <a:br>
              <a:rPr lang="en-US" dirty="0"/>
            </a:br>
            <a:r>
              <a:rPr lang="en-US" dirty="0"/>
              <a:t>			…. not all estimates are as good</a:t>
            </a:r>
          </a:p>
          <a:p>
            <a:endParaRPr lang="en-US" u="sng" dirty="0"/>
          </a:p>
          <a:p>
            <a:r>
              <a:rPr lang="en-US" u="sng" dirty="0"/>
              <a:t>Suggestion</a:t>
            </a:r>
            <a:br>
              <a:rPr lang="en-US" dirty="0"/>
            </a:br>
            <a:r>
              <a:rPr lang="en-US" dirty="0"/>
              <a:t>Give higher weight to more reliable estimates</a:t>
            </a:r>
          </a:p>
        </p:txBody>
      </p:sp>
    </p:spTree>
    <p:extLst>
      <p:ext uri="{BB962C8B-B14F-4D97-AF65-F5344CB8AC3E}">
        <p14:creationId xmlns:p14="http://schemas.microsoft.com/office/powerpoint/2010/main" val="15052689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0912" y="3810000"/>
            <a:ext cx="4499688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953000" y="3810000"/>
            <a:ext cx="3886200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BM3D - 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71999"/>
          </a:xfrm>
        </p:spPr>
        <p:txBody>
          <a:bodyPr/>
          <a:lstStyle/>
          <a:p>
            <a:r>
              <a:rPr lang="en-US" dirty="0"/>
              <a:t>Give each estimate a weight according  to </a:t>
            </a:r>
            <a:r>
              <a:rPr lang="en-US" dirty="0" err="1"/>
              <a:t>denoising</a:t>
            </a:r>
            <a:r>
              <a:rPr lang="en-US" dirty="0"/>
              <a:t> quality of its group</a:t>
            </a:r>
          </a:p>
          <a:p>
            <a:r>
              <a:rPr lang="en-US" dirty="0"/>
              <a:t>Quality = </a:t>
            </a:r>
            <a:r>
              <a:rPr lang="en-US" dirty="0" err="1"/>
              <a:t>Sparsity</a:t>
            </a:r>
            <a:r>
              <a:rPr lang="en-US" dirty="0"/>
              <a:t> induced by the </a:t>
            </a:r>
            <a:r>
              <a:rPr lang="en-US" dirty="0" err="1"/>
              <a:t>denoising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0912" y="3902513"/>
                <a:ext cx="4201278" cy="1558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u="sng" dirty="0"/>
                  <a:t>Hard </a:t>
                </a:r>
                <a:r>
                  <a:rPr lang="en-US" sz="2800" b="1" u="sng" dirty="0" err="1"/>
                  <a:t>thresholding</a:t>
                </a:r>
                <a:endParaRPr lang="en-US" sz="2800" b="1" u="sng" dirty="0"/>
              </a:p>
              <a:p>
                <a:pPr algn="ctr"/>
                <a:endParaRPr lang="en-US" b="0" i="1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𝑤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#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𝑁𝑜𝑛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𝑍𝑒𝑟𝑜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𝐶𝑜𝑒𝑓𝑓𝑖𝑐𝑖𝑒𝑛𝑡𝑠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12" y="3902513"/>
                <a:ext cx="4201278" cy="1558825"/>
              </a:xfrm>
              <a:prstGeom prst="rect">
                <a:avLst/>
              </a:prstGeom>
              <a:blipFill rotWithShape="1">
                <a:blip r:embed="rId2"/>
                <a:stretch>
                  <a:fillRect t="-35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35310" y="3902513"/>
                <a:ext cx="2520690" cy="1912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u="sng" dirty="0"/>
                  <a:t>Weiner filtering</a:t>
                </a:r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𝑤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𝐹𝑖𝑙𝑡𝑒𝑟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algn="ctr"/>
                <a:r>
                  <a:rPr lang="en-US" sz="2400" dirty="0"/>
                  <a:t>	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310" y="3902513"/>
                <a:ext cx="2520690" cy="1912960"/>
              </a:xfrm>
              <a:prstGeom prst="rect">
                <a:avLst/>
              </a:prstGeom>
              <a:blipFill rotWithShape="1">
                <a:blip r:embed="rId3"/>
                <a:stretch>
                  <a:fillRect l="-4106" t="-2866" r="-41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7955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BM3D in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/>
              <a:lstStyle/>
              <a:p>
                <a:r>
                  <a:rPr lang="en-US" dirty="0"/>
                  <a:t>Noise may result in poor matching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/>
                  <a:t> Degrades de-noising performance</a:t>
                </a:r>
              </a:p>
              <a:p>
                <a:endParaRPr lang="en-US" dirty="0"/>
              </a:p>
              <a:p>
                <a:r>
                  <a:rPr lang="en-US" u="sng" dirty="0"/>
                  <a:t>Improvements</a:t>
                </a:r>
                <a:r>
                  <a:rPr lang="en-US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Match using a smoothed version of the image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Perform BM3D in 2 phases: </a:t>
                </a:r>
              </a:p>
              <a:p>
                <a:pPr marL="914400" lvl="1" indent="-514350">
                  <a:buAutoNum type="alphaLcPeriod"/>
                </a:pPr>
                <a:r>
                  <a:rPr lang="en-US" dirty="0"/>
                  <a:t>Basic BM3D estimate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/>
                  <a:t> improved 3D groups </a:t>
                </a:r>
              </a:p>
              <a:p>
                <a:pPr marL="914400" lvl="1" indent="-514350">
                  <a:buAutoNum type="alphaLcPeriod"/>
                </a:pPr>
                <a:r>
                  <a:rPr lang="en-US" dirty="0"/>
                  <a:t>Final BM3D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 rotWithShape="1">
                <a:blip r:embed="rId2"/>
                <a:stretch>
                  <a:fillRect l="-1873" t="-1752" b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7050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0" y="1981200"/>
            <a:ext cx="5181600" cy="312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BM3D </a:t>
            </a:r>
            <a:r>
              <a:rPr lang="en-US" dirty="0" err="1"/>
              <a:t>Denoiser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012046" y="2103538"/>
            <a:ext cx="4974873" cy="2898739"/>
            <a:chOff x="152400" y="1447800"/>
            <a:chExt cx="8638570" cy="5033486"/>
          </a:xfrm>
        </p:grpSpPr>
        <p:sp>
          <p:nvSpPr>
            <p:cNvPr id="43" name="Rectangle 42"/>
            <p:cNvSpPr/>
            <p:nvPr/>
          </p:nvSpPr>
          <p:spPr>
            <a:xfrm>
              <a:off x="152400" y="5029200"/>
              <a:ext cx="1452086" cy="14520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19200" y="5346700"/>
              <a:ext cx="332770" cy="332770"/>
            </a:xfrm>
            <a:prstGeom prst="rect">
              <a:avLst/>
            </a:prstGeom>
            <a:pattFill prst="pct70">
              <a:fgClr>
                <a:srgbClr val="92D050"/>
              </a:fgClr>
              <a:bgClr>
                <a:schemeClr val="tx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29230" y="5562600"/>
              <a:ext cx="332770" cy="332770"/>
            </a:xfrm>
            <a:prstGeom prst="rect">
              <a:avLst/>
            </a:prstGeom>
            <a:pattFill prst="pct70">
              <a:fgClr>
                <a:srgbClr val="92D050"/>
              </a:fgClr>
              <a:bgClr>
                <a:schemeClr val="tx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62000" y="6068030"/>
              <a:ext cx="332770" cy="332770"/>
            </a:xfrm>
            <a:prstGeom prst="rect">
              <a:avLst/>
            </a:prstGeom>
            <a:pattFill prst="pct70">
              <a:fgClr>
                <a:srgbClr val="92D050"/>
              </a:fgClr>
              <a:bgClr>
                <a:schemeClr val="tx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2487771" y="5466325"/>
              <a:ext cx="484029" cy="705875"/>
              <a:chOff x="1295400" y="5054600"/>
              <a:chExt cx="609600" cy="889000"/>
            </a:xfrm>
            <a:pattFill prst="pct70">
              <a:fgClr>
                <a:srgbClr val="92D050"/>
              </a:fgClr>
              <a:bgClr>
                <a:schemeClr val="tx1"/>
              </a:bgClr>
            </a:pattFill>
          </p:grpSpPr>
          <p:sp>
            <p:nvSpPr>
              <p:cNvPr id="84" name="Rectangle 83"/>
              <p:cNvSpPr/>
              <p:nvPr/>
            </p:nvSpPr>
            <p:spPr>
              <a:xfrm>
                <a:off x="1295400" y="5334000"/>
                <a:ext cx="609600" cy="609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perspectiveRelaxed" fov="2700000">
                  <a:rot lat="19428055" lon="3168065" rev="187267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295400" y="5181600"/>
                <a:ext cx="609600" cy="609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perspectiveRelaxed" fov="2700000">
                  <a:rot lat="19428055" lon="3168065" rev="187267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295400" y="5054600"/>
                <a:ext cx="609600" cy="609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perspectiveRelaxed" fov="2700000">
                  <a:rot lat="19428055" lon="3168065" rev="187267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R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745571" y="1787415"/>
              <a:ext cx="484029" cy="830213"/>
              <a:chOff x="1295400" y="5054600"/>
              <a:chExt cx="609600" cy="1045595"/>
            </a:xfrm>
            <a:solidFill>
              <a:srgbClr val="FF0000"/>
            </a:solidFill>
          </p:grpSpPr>
          <p:sp>
            <p:nvSpPr>
              <p:cNvPr id="131" name="Rectangle 130"/>
              <p:cNvSpPr/>
              <p:nvPr/>
            </p:nvSpPr>
            <p:spPr>
              <a:xfrm>
                <a:off x="1295400" y="5490593"/>
                <a:ext cx="609600" cy="60960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perspectiveRelaxed" fov="2700000">
                  <a:rot lat="19428055" lon="3168065" rev="187267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295400" y="5334000"/>
                <a:ext cx="609600" cy="609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perspectiveRelaxed" fov="2700000">
                  <a:rot lat="19428055" lon="3168065" rev="187267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295400" y="5181600"/>
                <a:ext cx="609600" cy="609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perspectiveRelaxed" fov="2700000">
                  <a:rot lat="19428055" lon="3168065" rev="187267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1295400" y="5054600"/>
                <a:ext cx="609600" cy="609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perspectiveRelaxed" fov="2700000">
                  <a:rot lat="19428055" lon="3168065" rev="187267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R</a:t>
                </a: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7844170" y="5567164"/>
              <a:ext cx="484029" cy="705875"/>
              <a:chOff x="1295400" y="5054600"/>
              <a:chExt cx="609600" cy="889000"/>
            </a:xfrm>
            <a:solidFill>
              <a:srgbClr val="92D050"/>
            </a:solidFill>
          </p:grpSpPr>
          <p:sp>
            <p:nvSpPr>
              <p:cNvPr id="92" name="Rectangle 91"/>
              <p:cNvSpPr/>
              <p:nvPr/>
            </p:nvSpPr>
            <p:spPr>
              <a:xfrm>
                <a:off x="1295400" y="5334000"/>
                <a:ext cx="609600" cy="609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perspectiveRelaxed" fov="2700000">
                  <a:rot lat="19428055" lon="3168065" rev="187267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295400" y="5181600"/>
                <a:ext cx="609600" cy="609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perspectiveRelaxed" fov="2700000">
                  <a:rot lat="19428055" lon="3168065" rev="187267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295400" y="5054600"/>
                <a:ext cx="609600" cy="609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perspectiveRelaxed" fov="2700000">
                  <a:rot lat="19428055" lon="3168065" rev="187267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R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038600" y="1714500"/>
              <a:ext cx="2438400" cy="890285"/>
              <a:chOff x="2971800" y="1714500"/>
              <a:chExt cx="2438400" cy="89028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971800" y="1714500"/>
                <a:ext cx="2438400" cy="8902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5" name="Group 94"/>
              <p:cNvGrpSpPr/>
              <p:nvPr/>
            </p:nvGrpSpPr>
            <p:grpSpPr>
              <a:xfrm>
                <a:off x="3083038" y="1830441"/>
                <a:ext cx="2199054" cy="662849"/>
                <a:chOff x="1143000" y="2392361"/>
                <a:chExt cx="5572125" cy="1679575"/>
              </a:xfrm>
            </p:grpSpPr>
            <p:pic>
              <p:nvPicPr>
                <p:cNvPr id="96" name="Picture 2" descr="http://how-to-do-it.net/how-to/wp-content/uploads/how-to-do-a-rubix-cube.jpg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3000" y="2392361"/>
                  <a:ext cx="1628458" cy="16795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7" name="Rectangle 96"/>
                <p:cNvSpPr/>
                <p:nvPr/>
              </p:nvSpPr>
              <p:spPr>
                <a:xfrm>
                  <a:off x="3124200" y="2514600"/>
                  <a:ext cx="1371600" cy="13716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t</a:t>
                  </a:r>
                </a:p>
              </p:txBody>
            </p:sp>
            <p:pic>
              <p:nvPicPr>
                <p:cNvPr id="98" name="Picture 4" descr="http://www.drfad.com/images/cube.jpg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6800" y="2477965"/>
                  <a:ext cx="1838325" cy="15083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2" name="Group 101"/>
            <p:cNvGrpSpPr/>
            <p:nvPr/>
          </p:nvGrpSpPr>
          <p:grpSpPr>
            <a:xfrm>
              <a:off x="3983177" y="5310100"/>
              <a:ext cx="2438400" cy="890285"/>
              <a:chOff x="2971800" y="1714500"/>
              <a:chExt cx="2438400" cy="890285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2971800" y="1714500"/>
                <a:ext cx="2438400" cy="8902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>
                <a:off x="3083038" y="1830441"/>
                <a:ext cx="2199054" cy="662849"/>
                <a:chOff x="1143000" y="2392361"/>
                <a:chExt cx="5572125" cy="1679575"/>
              </a:xfrm>
            </p:grpSpPr>
            <p:pic>
              <p:nvPicPr>
                <p:cNvPr id="105" name="Picture 2" descr="http://how-to-do-it.net/how-to/wp-content/uploads/how-to-do-a-rubix-cube.jpg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3000" y="2392361"/>
                  <a:ext cx="1628458" cy="16795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6" name="Rectangle 105"/>
                <p:cNvSpPr/>
                <p:nvPr/>
              </p:nvSpPr>
              <p:spPr>
                <a:xfrm>
                  <a:off x="3124200" y="2514600"/>
                  <a:ext cx="1371600" cy="13716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t</a:t>
                  </a:r>
                </a:p>
              </p:txBody>
            </p:sp>
            <p:pic>
              <p:nvPicPr>
                <p:cNvPr id="107" name="Picture 4" descr="http://www.drfad.com/images/cube.jpg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6800" y="2477965"/>
                  <a:ext cx="1838325" cy="15083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4" name="Rectangle 3"/>
            <p:cNvSpPr/>
            <p:nvPr/>
          </p:nvSpPr>
          <p:spPr>
            <a:xfrm>
              <a:off x="153685" y="1447800"/>
              <a:ext cx="1452086" cy="14520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800" y="1714500"/>
              <a:ext cx="332770" cy="332770"/>
            </a:xfrm>
            <a:prstGeom prst="rect">
              <a:avLst/>
            </a:prstGeom>
            <a:pattFill prst="pct70">
              <a:fgClr>
                <a:srgbClr val="FF0000"/>
              </a:fgClr>
              <a:bgClr>
                <a:schemeClr val="tx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66800" y="1543050"/>
              <a:ext cx="332770" cy="332770"/>
            </a:xfrm>
            <a:prstGeom prst="rect">
              <a:avLst/>
            </a:prstGeom>
            <a:pattFill prst="pct70">
              <a:fgClr>
                <a:srgbClr val="FF0000"/>
              </a:fgClr>
              <a:bgClr>
                <a:schemeClr val="tx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33400" y="2438400"/>
              <a:ext cx="332770" cy="332770"/>
            </a:xfrm>
            <a:prstGeom prst="rect">
              <a:avLst/>
            </a:prstGeom>
            <a:pattFill prst="pct70">
              <a:fgClr>
                <a:srgbClr val="FF0000"/>
              </a:fgClr>
              <a:bgClr>
                <a:schemeClr val="tx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19200" y="2486630"/>
              <a:ext cx="332770" cy="332770"/>
            </a:xfrm>
            <a:prstGeom prst="rect">
              <a:avLst/>
            </a:prstGeom>
            <a:pattFill prst="pct70">
              <a:fgClr>
                <a:srgbClr val="FF0000"/>
              </a:fgClr>
              <a:bgClr>
                <a:schemeClr val="tx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2563970" y="1676400"/>
              <a:ext cx="484030" cy="808248"/>
              <a:chOff x="1295399" y="5054600"/>
              <a:chExt cx="609601" cy="1017932"/>
            </a:xfrm>
            <a:pattFill prst="pct70">
              <a:fgClr>
                <a:srgbClr val="FF0000"/>
              </a:fgClr>
              <a:bgClr>
                <a:schemeClr val="tx1"/>
              </a:bgClr>
            </a:pattFill>
          </p:grpSpPr>
          <p:sp>
            <p:nvSpPr>
              <p:cNvPr id="130" name="Rectangle 129"/>
              <p:cNvSpPr/>
              <p:nvPr/>
            </p:nvSpPr>
            <p:spPr>
              <a:xfrm>
                <a:off x="1295399" y="5462931"/>
                <a:ext cx="609600" cy="60960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perspectiveRelaxed" fov="2700000">
                  <a:rot lat="19428055" lon="3168065" rev="187267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295400" y="5334000"/>
                <a:ext cx="609600" cy="609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perspectiveRelaxed" fov="2700000">
                  <a:rot lat="19428055" lon="3168065" rev="187267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95400" y="5181600"/>
                <a:ext cx="609600" cy="609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perspectiveRelaxed" fov="2700000">
                  <a:rot lat="19428055" lon="3168065" rev="187267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295400" y="5054600"/>
                <a:ext cx="609600" cy="6096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scene3d>
                <a:camera prst="perspectiveRelaxed" fov="2700000">
                  <a:rot lat="19428055" lon="3168065" rev="1872675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R</a:t>
                </a: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7338884" y="3295650"/>
              <a:ext cx="1452086" cy="1452086"/>
              <a:chOff x="153685" y="1447800"/>
              <a:chExt cx="1452086" cy="1452086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153685" y="1447800"/>
                <a:ext cx="1452086" cy="14520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304800" y="1714500"/>
                <a:ext cx="332770" cy="332770"/>
              </a:xfrm>
              <a:prstGeom prst="rect">
                <a:avLst/>
              </a:prstGeom>
              <a:solidFill>
                <a:srgbClr val="FF0000">
                  <a:alpha val="4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R</a:t>
                </a: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1066800" y="1543050"/>
                <a:ext cx="332770" cy="332770"/>
              </a:xfrm>
              <a:prstGeom prst="rect">
                <a:avLst/>
              </a:prstGeom>
              <a:solidFill>
                <a:srgbClr val="FF0000">
                  <a:alpha val="4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33400" y="2438400"/>
                <a:ext cx="332770" cy="332770"/>
              </a:xfrm>
              <a:prstGeom prst="rect">
                <a:avLst/>
              </a:prstGeom>
              <a:solidFill>
                <a:srgbClr val="FF0000">
                  <a:alpha val="4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219200" y="2486630"/>
                <a:ext cx="332770" cy="332770"/>
              </a:xfrm>
              <a:prstGeom prst="rect">
                <a:avLst/>
              </a:prstGeom>
              <a:solidFill>
                <a:srgbClr val="FF0000">
                  <a:alpha val="4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  <p:sp>
          <p:nvSpPr>
            <p:cNvPr id="127" name="Rectangle 126"/>
            <p:cNvSpPr/>
            <p:nvPr/>
          </p:nvSpPr>
          <p:spPr>
            <a:xfrm>
              <a:off x="8405684" y="3613150"/>
              <a:ext cx="332770" cy="332770"/>
            </a:xfrm>
            <a:prstGeom prst="rect">
              <a:avLst/>
            </a:prstGeom>
            <a:solidFill>
              <a:srgbClr val="92D050">
                <a:alpha val="51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7615714" y="3810000"/>
              <a:ext cx="332770" cy="332770"/>
            </a:xfrm>
            <a:prstGeom prst="rect">
              <a:avLst/>
            </a:prstGeom>
            <a:solidFill>
              <a:srgbClr val="92D050">
                <a:alpha val="51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7924800" y="4334480"/>
              <a:ext cx="332770" cy="332770"/>
            </a:xfrm>
            <a:prstGeom prst="rect">
              <a:avLst/>
            </a:prstGeom>
            <a:solidFill>
              <a:srgbClr val="92D050">
                <a:alpha val="51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1772226" y="1980672"/>
              <a:ext cx="604029" cy="2991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ight Arrow 135"/>
            <p:cNvSpPr/>
            <p:nvPr/>
          </p:nvSpPr>
          <p:spPr>
            <a:xfrm>
              <a:off x="3276600" y="1980672"/>
              <a:ext cx="604029" cy="2991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ight Arrow 136"/>
            <p:cNvSpPr/>
            <p:nvPr/>
          </p:nvSpPr>
          <p:spPr>
            <a:xfrm>
              <a:off x="6732069" y="1980672"/>
              <a:ext cx="604029" cy="2991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ight Arrow 137"/>
            <p:cNvSpPr/>
            <p:nvPr/>
          </p:nvSpPr>
          <p:spPr>
            <a:xfrm>
              <a:off x="1772226" y="5651162"/>
              <a:ext cx="604029" cy="2991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ight Arrow 138"/>
            <p:cNvSpPr/>
            <p:nvPr/>
          </p:nvSpPr>
          <p:spPr>
            <a:xfrm>
              <a:off x="3276600" y="5651162"/>
              <a:ext cx="604029" cy="2991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ight Arrow 139"/>
            <p:cNvSpPr/>
            <p:nvPr/>
          </p:nvSpPr>
          <p:spPr>
            <a:xfrm>
              <a:off x="6732069" y="5651162"/>
              <a:ext cx="604029" cy="2991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7902481" y="2693828"/>
              <a:ext cx="250919" cy="5065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Up Arrow 16"/>
            <p:cNvSpPr/>
            <p:nvPr/>
          </p:nvSpPr>
          <p:spPr>
            <a:xfrm>
              <a:off x="7961184" y="4876800"/>
              <a:ext cx="268416" cy="54924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5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2895600"/>
            <a:ext cx="1331291" cy="133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6500" y="3008302"/>
            <a:ext cx="1358900" cy="122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Right Arrow 66"/>
          <p:cNvSpPr/>
          <p:nvPr/>
        </p:nvSpPr>
        <p:spPr>
          <a:xfrm>
            <a:off x="1524000" y="3485298"/>
            <a:ext cx="347855" cy="172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ight Arrow 68"/>
          <p:cNvSpPr/>
          <p:nvPr/>
        </p:nvSpPr>
        <p:spPr>
          <a:xfrm>
            <a:off x="7162800" y="3485298"/>
            <a:ext cx="347855" cy="172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914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phase BM3D </a:t>
            </a:r>
            <a:r>
              <a:rPr lang="en-US" dirty="0" err="1"/>
              <a:t>Denoising</a:t>
            </a:r>
            <a:endParaRPr lang="en-US" dirty="0"/>
          </a:p>
        </p:txBody>
      </p:sp>
      <p:grpSp>
        <p:nvGrpSpPr>
          <p:cNvPr id="238" name="Group 237"/>
          <p:cNvGrpSpPr/>
          <p:nvPr/>
        </p:nvGrpSpPr>
        <p:grpSpPr>
          <a:xfrm>
            <a:off x="152400" y="3293574"/>
            <a:ext cx="3257740" cy="1964226"/>
            <a:chOff x="1828800" y="1981200"/>
            <a:chExt cx="5181600" cy="3124200"/>
          </a:xfrm>
        </p:grpSpPr>
        <p:sp>
          <p:nvSpPr>
            <p:cNvPr id="176" name="Rectangle 175"/>
            <p:cNvSpPr/>
            <p:nvPr/>
          </p:nvSpPr>
          <p:spPr>
            <a:xfrm>
              <a:off x="1828800" y="1981200"/>
              <a:ext cx="5181600" cy="3124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grpSp>
          <p:nvGrpSpPr>
            <p:cNvPr id="177" name="Group 176"/>
            <p:cNvGrpSpPr/>
            <p:nvPr/>
          </p:nvGrpSpPr>
          <p:grpSpPr>
            <a:xfrm>
              <a:off x="1935846" y="2103538"/>
              <a:ext cx="4974873" cy="2898739"/>
              <a:chOff x="152400" y="1447800"/>
              <a:chExt cx="8638570" cy="5033486"/>
            </a:xfrm>
          </p:grpSpPr>
          <p:sp>
            <p:nvSpPr>
              <p:cNvPr id="178" name="Rectangle 177"/>
              <p:cNvSpPr/>
              <p:nvPr/>
            </p:nvSpPr>
            <p:spPr>
              <a:xfrm>
                <a:off x="152400" y="5029200"/>
                <a:ext cx="1452086" cy="14520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1219200" y="5346700"/>
                <a:ext cx="332770" cy="332770"/>
              </a:xfrm>
              <a:prstGeom prst="rect">
                <a:avLst/>
              </a:prstGeom>
              <a:pattFill prst="pct70">
                <a:fgClr>
                  <a:srgbClr val="92D050"/>
                </a:fgClr>
                <a:bgClr>
                  <a:schemeClr val="tx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R</a:t>
                </a: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429230" y="5562600"/>
                <a:ext cx="332770" cy="332770"/>
              </a:xfrm>
              <a:prstGeom prst="rect">
                <a:avLst/>
              </a:prstGeom>
              <a:pattFill prst="pct70">
                <a:fgClr>
                  <a:srgbClr val="92D050"/>
                </a:fgClr>
                <a:bgClr>
                  <a:schemeClr val="tx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62000" y="6068030"/>
                <a:ext cx="332770" cy="332770"/>
              </a:xfrm>
              <a:prstGeom prst="rect">
                <a:avLst/>
              </a:prstGeom>
              <a:pattFill prst="pct70">
                <a:fgClr>
                  <a:srgbClr val="92D050"/>
                </a:fgClr>
                <a:bgClr>
                  <a:schemeClr val="tx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grpSp>
            <p:nvGrpSpPr>
              <p:cNvPr id="182" name="Group 181"/>
              <p:cNvGrpSpPr/>
              <p:nvPr/>
            </p:nvGrpSpPr>
            <p:grpSpPr>
              <a:xfrm>
                <a:off x="2487771" y="5466325"/>
                <a:ext cx="484029" cy="705875"/>
                <a:chOff x="1295400" y="5054600"/>
                <a:chExt cx="609600" cy="889000"/>
              </a:xfrm>
              <a:pattFill prst="pct70">
                <a:fgClr>
                  <a:srgbClr val="92D050"/>
                </a:fgClr>
                <a:bgClr>
                  <a:schemeClr val="tx1"/>
                </a:bgClr>
              </a:pattFill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1295400" y="5334000"/>
                  <a:ext cx="609600" cy="609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scene3d>
                  <a:camera prst="perspectiveRelaxed" fov="2700000">
                    <a:rot lat="19428055" lon="3168065" rev="18726759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1295400" y="5181600"/>
                  <a:ext cx="609600" cy="609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scene3d>
                  <a:camera prst="perspectiveRelaxed" fov="2700000">
                    <a:rot lat="19428055" lon="3168065" rev="18726759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1295400" y="5054600"/>
                  <a:ext cx="609600" cy="609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scene3d>
                  <a:camera prst="perspectiveRelaxed" fov="2700000">
                    <a:rot lat="19428055" lon="3168065" rev="18726759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R</a:t>
                  </a:r>
                </a:p>
              </p:txBody>
            </p:sp>
          </p:grpSp>
          <p:grpSp>
            <p:nvGrpSpPr>
              <p:cNvPr id="183" name="Group 182"/>
              <p:cNvGrpSpPr/>
              <p:nvPr/>
            </p:nvGrpSpPr>
            <p:grpSpPr>
              <a:xfrm>
                <a:off x="7745571" y="1787415"/>
                <a:ext cx="484029" cy="830213"/>
                <a:chOff x="1295400" y="5054600"/>
                <a:chExt cx="609600" cy="1045595"/>
              </a:xfrm>
              <a:solidFill>
                <a:srgbClr val="FF0000"/>
              </a:solidFill>
            </p:grpSpPr>
            <p:sp>
              <p:nvSpPr>
                <p:cNvPr id="227" name="Rectangle 226"/>
                <p:cNvSpPr/>
                <p:nvPr/>
              </p:nvSpPr>
              <p:spPr>
                <a:xfrm>
                  <a:off x="1295400" y="5490593"/>
                  <a:ext cx="609600" cy="609602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scene3d>
                  <a:camera prst="perspectiveRelaxed" fov="2700000">
                    <a:rot lat="19428055" lon="3168065" rev="18726759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1295400" y="5334000"/>
                  <a:ext cx="609600" cy="609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scene3d>
                  <a:camera prst="perspectiveRelaxed" fov="2700000">
                    <a:rot lat="19428055" lon="3168065" rev="18726759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1295400" y="5181600"/>
                  <a:ext cx="609600" cy="609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scene3d>
                  <a:camera prst="perspectiveRelaxed" fov="2700000">
                    <a:rot lat="19428055" lon="3168065" rev="18726759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1295400" y="5054600"/>
                  <a:ext cx="609600" cy="609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scene3d>
                  <a:camera prst="perspectiveRelaxed" fov="2700000">
                    <a:rot lat="19428055" lon="3168065" rev="18726759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R</a:t>
                  </a:r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7844170" y="5567164"/>
                <a:ext cx="484029" cy="705875"/>
                <a:chOff x="1295400" y="5054600"/>
                <a:chExt cx="609600" cy="889000"/>
              </a:xfrm>
              <a:solidFill>
                <a:srgbClr val="92D050"/>
              </a:solidFill>
            </p:grpSpPr>
            <p:sp>
              <p:nvSpPr>
                <p:cNvPr id="224" name="Rectangle 223"/>
                <p:cNvSpPr/>
                <p:nvPr/>
              </p:nvSpPr>
              <p:spPr>
                <a:xfrm>
                  <a:off x="1295400" y="5334000"/>
                  <a:ext cx="609600" cy="609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scene3d>
                  <a:camera prst="perspectiveRelaxed" fov="2700000">
                    <a:rot lat="19428055" lon="3168065" rev="18726759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1295400" y="5181600"/>
                  <a:ext cx="609600" cy="609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scene3d>
                  <a:camera prst="perspectiveRelaxed" fov="2700000">
                    <a:rot lat="19428055" lon="3168065" rev="18726759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1295400" y="5054600"/>
                  <a:ext cx="609600" cy="609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scene3d>
                  <a:camera prst="perspectiveRelaxed" fov="2700000">
                    <a:rot lat="19428055" lon="3168065" rev="18726759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R</a:t>
                  </a:r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4038600" y="1714500"/>
                <a:ext cx="2438400" cy="890285"/>
                <a:chOff x="2971800" y="1714500"/>
                <a:chExt cx="2438400" cy="890285"/>
              </a:xfrm>
            </p:grpSpPr>
            <p:sp>
              <p:nvSpPr>
                <p:cNvPr id="219" name="Rectangle 218"/>
                <p:cNvSpPr/>
                <p:nvPr/>
              </p:nvSpPr>
              <p:spPr>
                <a:xfrm>
                  <a:off x="2971800" y="1714500"/>
                  <a:ext cx="2438400" cy="89028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00"/>
                </a:p>
              </p:txBody>
            </p:sp>
            <p:grpSp>
              <p:nvGrpSpPr>
                <p:cNvPr id="220" name="Group 219"/>
                <p:cNvGrpSpPr/>
                <p:nvPr/>
              </p:nvGrpSpPr>
              <p:grpSpPr>
                <a:xfrm>
                  <a:off x="3083038" y="1830441"/>
                  <a:ext cx="2199054" cy="662849"/>
                  <a:chOff x="1143000" y="2392361"/>
                  <a:chExt cx="5572125" cy="1679575"/>
                </a:xfrm>
              </p:grpSpPr>
              <p:pic>
                <p:nvPicPr>
                  <p:cNvPr id="221" name="Picture 2" descr="http://how-to-do-it.net/how-to/wp-content/uploads/how-to-do-a-rubix-cube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43000" y="2392361"/>
                    <a:ext cx="1628458" cy="167957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22" name="Rectangle 221"/>
                  <p:cNvSpPr/>
                  <p:nvPr/>
                </p:nvSpPr>
                <p:spPr>
                  <a:xfrm>
                    <a:off x="3124200" y="2514600"/>
                    <a:ext cx="1371600" cy="13716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700" dirty="0"/>
                      <a:t>t</a:t>
                    </a:r>
                  </a:p>
                </p:txBody>
              </p:sp>
              <p:pic>
                <p:nvPicPr>
                  <p:cNvPr id="223" name="Picture 4" descr="http://www.drfad.com/images/cube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76800" y="2477965"/>
                    <a:ext cx="1838325" cy="150836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86" name="Group 185"/>
              <p:cNvGrpSpPr/>
              <p:nvPr/>
            </p:nvGrpSpPr>
            <p:grpSpPr>
              <a:xfrm>
                <a:off x="3983177" y="5310100"/>
                <a:ext cx="2438400" cy="890285"/>
                <a:chOff x="2971800" y="1714500"/>
                <a:chExt cx="2438400" cy="890285"/>
              </a:xfrm>
            </p:grpSpPr>
            <p:sp>
              <p:nvSpPr>
                <p:cNvPr id="214" name="Rectangle 213"/>
                <p:cNvSpPr/>
                <p:nvPr/>
              </p:nvSpPr>
              <p:spPr>
                <a:xfrm>
                  <a:off x="2971800" y="1714500"/>
                  <a:ext cx="2438400" cy="89028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00"/>
                </a:p>
              </p:txBody>
            </p:sp>
            <p:grpSp>
              <p:nvGrpSpPr>
                <p:cNvPr id="215" name="Group 214"/>
                <p:cNvGrpSpPr/>
                <p:nvPr/>
              </p:nvGrpSpPr>
              <p:grpSpPr>
                <a:xfrm>
                  <a:off x="3083038" y="1830441"/>
                  <a:ext cx="2199054" cy="662849"/>
                  <a:chOff x="1143000" y="2392361"/>
                  <a:chExt cx="5572125" cy="1679575"/>
                </a:xfrm>
              </p:grpSpPr>
              <p:pic>
                <p:nvPicPr>
                  <p:cNvPr id="216" name="Picture 2" descr="http://how-to-do-it.net/how-to/wp-content/uploads/how-to-do-a-rubix-cube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43000" y="2392361"/>
                    <a:ext cx="1628458" cy="167957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17" name="Rectangle 216"/>
                  <p:cNvSpPr/>
                  <p:nvPr/>
                </p:nvSpPr>
                <p:spPr>
                  <a:xfrm>
                    <a:off x="3124200" y="2514600"/>
                    <a:ext cx="1371600" cy="13716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700" dirty="0"/>
                      <a:t>t</a:t>
                    </a:r>
                  </a:p>
                </p:txBody>
              </p:sp>
              <p:pic>
                <p:nvPicPr>
                  <p:cNvPr id="218" name="Picture 4" descr="http://www.drfad.com/images/cube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76800" y="2477965"/>
                    <a:ext cx="1838325" cy="150836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187" name="Rectangle 186"/>
              <p:cNvSpPr/>
              <p:nvPr/>
            </p:nvSpPr>
            <p:spPr>
              <a:xfrm>
                <a:off x="153685" y="1447800"/>
                <a:ext cx="1452086" cy="14520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304800" y="1714500"/>
                <a:ext cx="332770" cy="332770"/>
              </a:xfrm>
              <a:prstGeom prst="rect">
                <a:avLst/>
              </a:prstGeom>
              <a:pattFill prst="pct70">
                <a:fgClr>
                  <a:srgbClr val="FF0000"/>
                </a:fgClr>
                <a:bgClr>
                  <a:schemeClr val="tx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R</a:t>
                </a: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1066800" y="1543050"/>
                <a:ext cx="332770" cy="332770"/>
              </a:xfrm>
              <a:prstGeom prst="rect">
                <a:avLst/>
              </a:prstGeom>
              <a:pattFill prst="pct70">
                <a:fgClr>
                  <a:srgbClr val="FF0000"/>
                </a:fgClr>
                <a:bgClr>
                  <a:schemeClr val="tx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533400" y="2438400"/>
                <a:ext cx="332770" cy="332770"/>
              </a:xfrm>
              <a:prstGeom prst="rect">
                <a:avLst/>
              </a:prstGeom>
              <a:pattFill prst="pct70">
                <a:fgClr>
                  <a:srgbClr val="FF0000"/>
                </a:fgClr>
                <a:bgClr>
                  <a:schemeClr val="tx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1219200" y="2486630"/>
                <a:ext cx="332770" cy="332770"/>
              </a:xfrm>
              <a:prstGeom prst="rect">
                <a:avLst/>
              </a:prstGeom>
              <a:pattFill prst="pct70">
                <a:fgClr>
                  <a:srgbClr val="FF0000"/>
                </a:fgClr>
                <a:bgClr>
                  <a:schemeClr val="tx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grpSp>
            <p:nvGrpSpPr>
              <p:cNvPr id="192" name="Group 191"/>
              <p:cNvGrpSpPr/>
              <p:nvPr/>
            </p:nvGrpSpPr>
            <p:grpSpPr>
              <a:xfrm>
                <a:off x="2563970" y="1676400"/>
                <a:ext cx="484030" cy="808248"/>
                <a:chOff x="1295399" y="5054600"/>
                <a:chExt cx="609601" cy="1017932"/>
              </a:xfrm>
              <a:pattFill prst="pct70">
                <a:fgClr>
                  <a:srgbClr val="FF0000"/>
                </a:fgClr>
                <a:bgClr>
                  <a:schemeClr val="tx1"/>
                </a:bgClr>
              </a:pattFill>
            </p:grpSpPr>
            <p:sp>
              <p:nvSpPr>
                <p:cNvPr id="210" name="Rectangle 209"/>
                <p:cNvSpPr/>
                <p:nvPr/>
              </p:nvSpPr>
              <p:spPr>
                <a:xfrm>
                  <a:off x="1295399" y="5462931"/>
                  <a:ext cx="609600" cy="60960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scene3d>
                  <a:camera prst="perspectiveRelaxed" fov="2700000">
                    <a:rot lat="19428055" lon="3168065" rev="18726759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1295400" y="5334000"/>
                  <a:ext cx="609600" cy="609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scene3d>
                  <a:camera prst="perspectiveRelaxed" fov="2700000">
                    <a:rot lat="19428055" lon="3168065" rev="18726759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1295400" y="5181600"/>
                  <a:ext cx="609600" cy="609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scene3d>
                  <a:camera prst="perspectiveRelaxed" fov="2700000">
                    <a:rot lat="19428055" lon="3168065" rev="18726759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>
                  <a:off x="1295400" y="5054600"/>
                  <a:ext cx="609600" cy="6096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scene3d>
                  <a:camera prst="perspectiveRelaxed" fov="2700000">
                    <a:rot lat="19428055" lon="3168065" rev="18726759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R</a:t>
                  </a:r>
                </a:p>
              </p:txBody>
            </p:sp>
          </p:grpSp>
          <p:grpSp>
            <p:nvGrpSpPr>
              <p:cNvPr id="193" name="Group 192"/>
              <p:cNvGrpSpPr/>
              <p:nvPr/>
            </p:nvGrpSpPr>
            <p:grpSpPr>
              <a:xfrm>
                <a:off x="7338884" y="3295650"/>
                <a:ext cx="1452086" cy="1452086"/>
                <a:chOff x="153685" y="1447800"/>
                <a:chExt cx="1452086" cy="1452086"/>
              </a:xfrm>
            </p:grpSpPr>
            <p:sp>
              <p:nvSpPr>
                <p:cNvPr id="205" name="Rectangle 204"/>
                <p:cNvSpPr/>
                <p:nvPr/>
              </p:nvSpPr>
              <p:spPr>
                <a:xfrm>
                  <a:off x="153685" y="1447800"/>
                  <a:ext cx="1452086" cy="145208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/>
                </a:p>
              </p:txBody>
            </p:sp>
            <p:sp>
              <p:nvSpPr>
                <p:cNvPr id="206" name="Rectangle 205"/>
                <p:cNvSpPr/>
                <p:nvPr/>
              </p:nvSpPr>
              <p:spPr>
                <a:xfrm>
                  <a:off x="304800" y="1714500"/>
                  <a:ext cx="332770" cy="332770"/>
                </a:xfrm>
                <a:prstGeom prst="rect">
                  <a:avLst/>
                </a:prstGeom>
                <a:solidFill>
                  <a:srgbClr val="FF0000">
                    <a:alpha val="44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>
                      <a:solidFill>
                        <a:schemeClr val="tx1"/>
                      </a:solidFill>
                    </a:rPr>
                    <a:t>R</a:t>
                  </a:r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>
                  <a:off x="1066800" y="1543050"/>
                  <a:ext cx="332770" cy="332770"/>
                </a:xfrm>
                <a:prstGeom prst="rect">
                  <a:avLst/>
                </a:prstGeom>
                <a:solidFill>
                  <a:srgbClr val="FF0000">
                    <a:alpha val="44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/>
                </a:p>
              </p:txBody>
            </p:sp>
            <p:sp>
              <p:nvSpPr>
                <p:cNvPr id="208" name="Rectangle 207"/>
                <p:cNvSpPr/>
                <p:nvPr/>
              </p:nvSpPr>
              <p:spPr>
                <a:xfrm>
                  <a:off x="533400" y="2438400"/>
                  <a:ext cx="332770" cy="332770"/>
                </a:xfrm>
                <a:prstGeom prst="rect">
                  <a:avLst/>
                </a:prstGeom>
                <a:solidFill>
                  <a:srgbClr val="FF0000">
                    <a:alpha val="44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/>
                </a:p>
              </p:txBody>
            </p:sp>
            <p:sp>
              <p:nvSpPr>
                <p:cNvPr id="209" name="Rectangle 208"/>
                <p:cNvSpPr/>
                <p:nvPr/>
              </p:nvSpPr>
              <p:spPr>
                <a:xfrm>
                  <a:off x="1219200" y="2486630"/>
                  <a:ext cx="332770" cy="332770"/>
                </a:xfrm>
                <a:prstGeom prst="rect">
                  <a:avLst/>
                </a:prstGeom>
                <a:solidFill>
                  <a:srgbClr val="FF0000">
                    <a:alpha val="44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" dirty="0"/>
                </a:p>
              </p:txBody>
            </p:sp>
          </p:grpSp>
          <p:sp>
            <p:nvSpPr>
              <p:cNvPr id="194" name="Rectangle 193"/>
              <p:cNvSpPr/>
              <p:nvPr/>
            </p:nvSpPr>
            <p:spPr>
              <a:xfrm>
                <a:off x="8405684" y="3613150"/>
                <a:ext cx="332770" cy="332770"/>
              </a:xfrm>
              <a:prstGeom prst="rect">
                <a:avLst/>
              </a:prstGeom>
              <a:solidFill>
                <a:srgbClr val="92D050">
                  <a:alpha val="51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>
                    <a:solidFill>
                      <a:schemeClr val="tx1"/>
                    </a:solidFill>
                  </a:rPr>
                  <a:t>R</a:t>
                </a: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7615714" y="3810000"/>
                <a:ext cx="332770" cy="332770"/>
              </a:xfrm>
              <a:prstGeom prst="rect">
                <a:avLst/>
              </a:prstGeom>
              <a:solidFill>
                <a:srgbClr val="92D050">
                  <a:alpha val="51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7924800" y="4334480"/>
                <a:ext cx="332770" cy="332770"/>
              </a:xfrm>
              <a:prstGeom prst="rect">
                <a:avLst/>
              </a:prstGeom>
              <a:solidFill>
                <a:srgbClr val="92D050">
                  <a:alpha val="51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97" name="Right Arrow 196"/>
              <p:cNvSpPr/>
              <p:nvPr/>
            </p:nvSpPr>
            <p:spPr>
              <a:xfrm>
                <a:off x="1772226" y="1980672"/>
                <a:ext cx="604029" cy="29919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98" name="Right Arrow 197"/>
              <p:cNvSpPr/>
              <p:nvPr/>
            </p:nvSpPr>
            <p:spPr>
              <a:xfrm>
                <a:off x="3276600" y="1980672"/>
                <a:ext cx="604029" cy="29919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99" name="Right Arrow 198"/>
              <p:cNvSpPr/>
              <p:nvPr/>
            </p:nvSpPr>
            <p:spPr>
              <a:xfrm>
                <a:off x="6732069" y="1980672"/>
                <a:ext cx="604029" cy="29919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dirty="0"/>
              </a:p>
            </p:txBody>
          </p:sp>
          <p:sp>
            <p:nvSpPr>
              <p:cNvPr id="200" name="Right Arrow 199"/>
              <p:cNvSpPr/>
              <p:nvPr/>
            </p:nvSpPr>
            <p:spPr>
              <a:xfrm>
                <a:off x="1772226" y="5651162"/>
                <a:ext cx="604029" cy="29919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01" name="Right Arrow 200"/>
              <p:cNvSpPr/>
              <p:nvPr/>
            </p:nvSpPr>
            <p:spPr>
              <a:xfrm>
                <a:off x="3276600" y="5651162"/>
                <a:ext cx="604029" cy="29919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02" name="Right Arrow 201"/>
              <p:cNvSpPr/>
              <p:nvPr/>
            </p:nvSpPr>
            <p:spPr>
              <a:xfrm>
                <a:off x="6732069" y="5651162"/>
                <a:ext cx="604029" cy="29919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dirty="0"/>
              </a:p>
            </p:txBody>
          </p:sp>
          <p:sp>
            <p:nvSpPr>
              <p:cNvPr id="203" name="Down Arrow 202"/>
              <p:cNvSpPr/>
              <p:nvPr/>
            </p:nvSpPr>
            <p:spPr>
              <a:xfrm>
                <a:off x="7902481" y="2693828"/>
                <a:ext cx="250919" cy="5065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04" name="Up Arrow 203"/>
              <p:cNvSpPr/>
              <p:nvPr/>
            </p:nvSpPr>
            <p:spPr>
              <a:xfrm>
                <a:off x="7961184" y="4876800"/>
                <a:ext cx="268416" cy="549241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</p:grpSp>
      <p:pic>
        <p:nvPicPr>
          <p:cNvPr id="234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9031" y="1196409"/>
            <a:ext cx="1331291" cy="133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9015" y="5617759"/>
            <a:ext cx="1358900" cy="122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0" name="Rectangle 239"/>
          <p:cNvSpPr/>
          <p:nvPr/>
        </p:nvSpPr>
        <p:spPr>
          <a:xfrm>
            <a:off x="4343400" y="3293574"/>
            <a:ext cx="3810000" cy="1964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42" name="Rectangle 241"/>
          <p:cNvSpPr/>
          <p:nvPr/>
        </p:nvSpPr>
        <p:spPr>
          <a:xfrm>
            <a:off x="4495800" y="4667209"/>
            <a:ext cx="525757" cy="525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/>
          </a:p>
        </p:txBody>
      </p:sp>
      <p:sp>
        <p:nvSpPr>
          <p:cNvPr id="243" name="Rectangle 242"/>
          <p:cNvSpPr/>
          <p:nvPr/>
        </p:nvSpPr>
        <p:spPr>
          <a:xfrm>
            <a:off x="4882056" y="4782166"/>
            <a:ext cx="120486" cy="120486"/>
          </a:xfrm>
          <a:prstGeom prst="rect">
            <a:avLst/>
          </a:prstGeom>
          <a:pattFill prst="pct70">
            <a:fgClr>
              <a:srgbClr val="92D050"/>
            </a:fgClr>
            <a:bgClr>
              <a:schemeClr val="tx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4596032" y="4860337"/>
            <a:ext cx="120486" cy="120486"/>
          </a:xfrm>
          <a:prstGeom prst="rect">
            <a:avLst/>
          </a:prstGeom>
          <a:pattFill prst="pct70">
            <a:fgClr>
              <a:srgbClr val="92D050"/>
            </a:fgClr>
            <a:bgClr>
              <a:schemeClr val="tx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45" name="Rectangle 244"/>
          <p:cNvSpPr/>
          <p:nvPr/>
        </p:nvSpPr>
        <p:spPr>
          <a:xfrm>
            <a:off x="4716518" y="5043338"/>
            <a:ext cx="120486" cy="120486"/>
          </a:xfrm>
          <a:prstGeom prst="rect">
            <a:avLst/>
          </a:prstGeom>
          <a:pattFill prst="pct70">
            <a:fgClr>
              <a:srgbClr val="92D050"/>
            </a:fgClr>
            <a:bgClr>
              <a:schemeClr val="tx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246" name="Group 245"/>
          <p:cNvGrpSpPr/>
          <p:nvPr/>
        </p:nvGrpSpPr>
        <p:grpSpPr>
          <a:xfrm>
            <a:off x="5341368" y="4825479"/>
            <a:ext cx="175252" cy="255576"/>
            <a:chOff x="1295400" y="5054600"/>
            <a:chExt cx="609600" cy="889000"/>
          </a:xfrm>
          <a:pattFill prst="pct70">
            <a:fgClr>
              <a:srgbClr val="92D050"/>
            </a:fgClr>
            <a:bgClr>
              <a:schemeClr val="tx1"/>
            </a:bgClr>
          </a:pattFill>
        </p:grpSpPr>
        <p:sp>
          <p:nvSpPr>
            <p:cNvPr id="295" name="Rectangle 294"/>
            <p:cNvSpPr/>
            <p:nvPr/>
          </p:nvSpPr>
          <p:spPr>
            <a:xfrm>
              <a:off x="1295400" y="53340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1295400" y="51816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1295400" y="50546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R</a:t>
              </a:r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7712221" y="3493455"/>
            <a:ext cx="175252" cy="300596"/>
            <a:chOff x="1295400" y="5054600"/>
            <a:chExt cx="609600" cy="1045595"/>
          </a:xfrm>
          <a:solidFill>
            <a:srgbClr val="FF0000"/>
          </a:solidFill>
        </p:grpSpPr>
        <p:sp>
          <p:nvSpPr>
            <p:cNvPr id="291" name="Rectangle 290"/>
            <p:cNvSpPr/>
            <p:nvPr/>
          </p:nvSpPr>
          <p:spPr>
            <a:xfrm>
              <a:off x="1295400" y="5490593"/>
              <a:ext cx="609600" cy="60960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1295400" y="53340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1295400" y="51816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1295400" y="50546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R</a:t>
              </a: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7747921" y="4861990"/>
            <a:ext cx="175252" cy="255576"/>
            <a:chOff x="1295400" y="5054600"/>
            <a:chExt cx="609600" cy="889000"/>
          </a:xfrm>
          <a:solidFill>
            <a:srgbClr val="92D050"/>
          </a:solidFill>
        </p:grpSpPr>
        <p:sp>
          <p:nvSpPr>
            <p:cNvPr id="288" name="Rectangle 287"/>
            <p:cNvSpPr/>
            <p:nvPr/>
          </p:nvSpPr>
          <p:spPr>
            <a:xfrm>
              <a:off x="1295400" y="53340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1295400" y="51816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1295400" y="50546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R</a:t>
              </a: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6370038" y="3467054"/>
            <a:ext cx="882872" cy="322346"/>
            <a:chOff x="2971800" y="1714500"/>
            <a:chExt cx="2438400" cy="890285"/>
          </a:xfrm>
        </p:grpSpPr>
        <p:sp>
          <p:nvSpPr>
            <p:cNvPr id="283" name="Rectangle 282"/>
            <p:cNvSpPr/>
            <p:nvPr/>
          </p:nvSpPr>
          <p:spPr>
            <a:xfrm>
              <a:off x="2971800" y="1714500"/>
              <a:ext cx="2438400" cy="8902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grpSp>
          <p:nvGrpSpPr>
            <p:cNvPr id="284" name="Group 283"/>
            <p:cNvGrpSpPr/>
            <p:nvPr/>
          </p:nvGrpSpPr>
          <p:grpSpPr>
            <a:xfrm>
              <a:off x="3083038" y="1830441"/>
              <a:ext cx="2199054" cy="662849"/>
              <a:chOff x="1143000" y="2392361"/>
              <a:chExt cx="5572125" cy="1679575"/>
            </a:xfrm>
          </p:grpSpPr>
          <p:pic>
            <p:nvPicPr>
              <p:cNvPr id="285" name="Picture 2" descr="http://how-to-do-it.net/how-to/wp-content/uploads/how-to-do-a-rubix-cube.jp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000" y="2392361"/>
                <a:ext cx="1628458" cy="1679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6" name="Rectangle 285"/>
              <p:cNvSpPr/>
              <p:nvPr/>
            </p:nvSpPr>
            <p:spPr>
              <a:xfrm>
                <a:off x="3124200" y="2514600"/>
                <a:ext cx="1371600" cy="1371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/>
                  <a:t>t</a:t>
                </a:r>
              </a:p>
            </p:txBody>
          </p:sp>
          <p:pic>
            <p:nvPicPr>
              <p:cNvPr id="287" name="Picture 4" descr="http://www.drfad.com/images/cube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800" y="2477965"/>
                <a:ext cx="1838325" cy="15083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50" name="Group 249"/>
          <p:cNvGrpSpPr/>
          <p:nvPr/>
        </p:nvGrpSpPr>
        <p:grpSpPr>
          <a:xfrm>
            <a:off x="6349971" y="4768914"/>
            <a:ext cx="882872" cy="322346"/>
            <a:chOff x="2971800" y="1714500"/>
            <a:chExt cx="2438400" cy="890285"/>
          </a:xfrm>
        </p:grpSpPr>
        <p:sp>
          <p:nvSpPr>
            <p:cNvPr id="278" name="Rectangle 277"/>
            <p:cNvSpPr/>
            <p:nvPr/>
          </p:nvSpPr>
          <p:spPr>
            <a:xfrm>
              <a:off x="2971800" y="1714500"/>
              <a:ext cx="2438400" cy="8902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grpSp>
          <p:nvGrpSpPr>
            <p:cNvPr id="279" name="Group 278"/>
            <p:cNvGrpSpPr/>
            <p:nvPr/>
          </p:nvGrpSpPr>
          <p:grpSpPr>
            <a:xfrm>
              <a:off x="3083038" y="1830441"/>
              <a:ext cx="2199054" cy="662849"/>
              <a:chOff x="1143000" y="2392361"/>
              <a:chExt cx="5572125" cy="1679575"/>
            </a:xfrm>
          </p:grpSpPr>
          <p:pic>
            <p:nvPicPr>
              <p:cNvPr id="280" name="Picture 2" descr="http://how-to-do-it.net/how-to/wp-content/uploads/how-to-do-a-rubix-cube.jp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000" y="2392361"/>
                <a:ext cx="1628458" cy="1679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1" name="Rectangle 280"/>
              <p:cNvSpPr/>
              <p:nvPr/>
            </p:nvSpPr>
            <p:spPr>
              <a:xfrm>
                <a:off x="3124200" y="2514600"/>
                <a:ext cx="1371600" cy="1371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/>
                  <a:t>t</a:t>
                </a:r>
              </a:p>
            </p:txBody>
          </p:sp>
          <p:pic>
            <p:nvPicPr>
              <p:cNvPr id="282" name="Picture 4" descr="http://www.drfad.com/images/cube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800" y="2477965"/>
                <a:ext cx="1838325" cy="15083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51" name="Rectangle 250"/>
          <p:cNvSpPr/>
          <p:nvPr/>
        </p:nvSpPr>
        <p:spPr>
          <a:xfrm>
            <a:off x="4496265" y="3370490"/>
            <a:ext cx="525757" cy="525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/>
          </a:p>
        </p:txBody>
      </p:sp>
      <p:sp>
        <p:nvSpPr>
          <p:cNvPr id="252" name="Rectangle 251"/>
          <p:cNvSpPr/>
          <p:nvPr/>
        </p:nvSpPr>
        <p:spPr>
          <a:xfrm>
            <a:off x="4550979" y="3467054"/>
            <a:ext cx="120486" cy="120486"/>
          </a:xfrm>
          <a:prstGeom prst="rect">
            <a:avLst/>
          </a:prstGeom>
          <a:pattFill prst="pct70">
            <a:fgClr>
              <a:srgbClr val="FF0000"/>
            </a:fgClr>
            <a:bgClr>
              <a:schemeClr val="tx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4826877" y="3404977"/>
            <a:ext cx="120486" cy="120486"/>
          </a:xfrm>
          <a:prstGeom prst="rect">
            <a:avLst/>
          </a:prstGeom>
          <a:pattFill prst="pct70">
            <a:fgClr>
              <a:srgbClr val="FF0000"/>
            </a:fgClr>
            <a:bgClr>
              <a:schemeClr val="tx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54" name="Rectangle 253"/>
          <p:cNvSpPr/>
          <p:nvPr/>
        </p:nvSpPr>
        <p:spPr>
          <a:xfrm>
            <a:off x="4633749" y="3729157"/>
            <a:ext cx="120486" cy="120486"/>
          </a:xfrm>
          <a:prstGeom prst="rect">
            <a:avLst/>
          </a:prstGeom>
          <a:pattFill prst="pct70">
            <a:fgClr>
              <a:srgbClr val="FF0000"/>
            </a:fgClr>
            <a:bgClr>
              <a:schemeClr val="tx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55" name="Rectangle 254"/>
          <p:cNvSpPr/>
          <p:nvPr/>
        </p:nvSpPr>
        <p:spPr>
          <a:xfrm>
            <a:off x="4882056" y="3746620"/>
            <a:ext cx="120486" cy="120486"/>
          </a:xfrm>
          <a:prstGeom prst="rect">
            <a:avLst/>
          </a:prstGeom>
          <a:pattFill prst="pct70">
            <a:fgClr>
              <a:srgbClr val="FF0000"/>
            </a:fgClr>
            <a:bgClr>
              <a:schemeClr val="tx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256" name="Group 255"/>
          <p:cNvGrpSpPr/>
          <p:nvPr/>
        </p:nvGrpSpPr>
        <p:grpSpPr>
          <a:xfrm>
            <a:off x="5368957" y="3453259"/>
            <a:ext cx="175253" cy="292643"/>
            <a:chOff x="1295399" y="5054600"/>
            <a:chExt cx="609601" cy="1017932"/>
          </a:xfrm>
          <a:pattFill prst="pct70">
            <a:fgClr>
              <a:srgbClr val="FF0000"/>
            </a:fgClr>
            <a:bgClr>
              <a:schemeClr val="tx1"/>
            </a:bgClr>
          </a:pattFill>
        </p:grpSpPr>
        <p:sp>
          <p:nvSpPr>
            <p:cNvPr id="274" name="Rectangle 273"/>
            <p:cNvSpPr/>
            <p:nvPr/>
          </p:nvSpPr>
          <p:spPr>
            <a:xfrm>
              <a:off x="1295399" y="5462931"/>
              <a:ext cx="609600" cy="6096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1295400" y="53340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1295400" y="51816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1295400" y="50546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R</a:t>
              </a:r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7564972" y="4039542"/>
            <a:ext cx="525757" cy="525757"/>
            <a:chOff x="153685" y="1447800"/>
            <a:chExt cx="1452086" cy="1452086"/>
          </a:xfrm>
        </p:grpSpPr>
        <p:sp>
          <p:nvSpPr>
            <p:cNvPr id="269" name="Rectangle 268"/>
            <p:cNvSpPr/>
            <p:nvPr/>
          </p:nvSpPr>
          <p:spPr>
            <a:xfrm>
              <a:off x="153685" y="1447800"/>
              <a:ext cx="1452086" cy="14520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304800" y="1714500"/>
              <a:ext cx="332770" cy="332770"/>
            </a:xfrm>
            <a:prstGeom prst="rect">
              <a:avLst/>
            </a:prstGeom>
            <a:solidFill>
              <a:srgbClr val="FF0000">
                <a:alpha val="44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1066800" y="1543050"/>
              <a:ext cx="332770" cy="332770"/>
            </a:xfrm>
            <a:prstGeom prst="rect">
              <a:avLst/>
            </a:prstGeom>
            <a:solidFill>
              <a:srgbClr val="FF0000">
                <a:alpha val="44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533400" y="2438400"/>
              <a:ext cx="332770" cy="332770"/>
            </a:xfrm>
            <a:prstGeom prst="rect">
              <a:avLst/>
            </a:prstGeom>
            <a:solidFill>
              <a:srgbClr val="FF0000">
                <a:alpha val="44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1219200" y="2486630"/>
              <a:ext cx="332770" cy="332770"/>
            </a:xfrm>
            <a:prstGeom prst="rect">
              <a:avLst/>
            </a:prstGeom>
            <a:solidFill>
              <a:srgbClr val="FF0000">
                <a:alpha val="44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  <p:sp>
        <p:nvSpPr>
          <p:cNvPr id="258" name="Rectangle 257"/>
          <p:cNvSpPr/>
          <p:nvPr/>
        </p:nvSpPr>
        <p:spPr>
          <a:xfrm>
            <a:off x="7951228" y="4154499"/>
            <a:ext cx="120486" cy="120486"/>
          </a:xfrm>
          <a:prstGeom prst="rect">
            <a:avLst/>
          </a:prstGeom>
          <a:solidFill>
            <a:srgbClr val="92D05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59" name="Rectangle 258"/>
          <p:cNvSpPr/>
          <p:nvPr/>
        </p:nvSpPr>
        <p:spPr>
          <a:xfrm>
            <a:off x="7665204" y="4225773"/>
            <a:ext cx="120486" cy="120486"/>
          </a:xfrm>
          <a:prstGeom prst="rect">
            <a:avLst/>
          </a:prstGeom>
          <a:solidFill>
            <a:srgbClr val="92D05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60" name="Rectangle 259"/>
          <p:cNvSpPr/>
          <p:nvPr/>
        </p:nvSpPr>
        <p:spPr>
          <a:xfrm>
            <a:off x="7777115" y="4415671"/>
            <a:ext cx="120486" cy="120486"/>
          </a:xfrm>
          <a:prstGeom prst="rect">
            <a:avLst/>
          </a:prstGeom>
          <a:solidFill>
            <a:srgbClr val="92D05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61" name="Right Arrow 260"/>
          <p:cNvSpPr/>
          <p:nvPr/>
        </p:nvSpPr>
        <p:spPr>
          <a:xfrm>
            <a:off x="5082291" y="3563427"/>
            <a:ext cx="218701" cy="108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62" name="Right Arrow 261"/>
          <p:cNvSpPr/>
          <p:nvPr/>
        </p:nvSpPr>
        <p:spPr>
          <a:xfrm>
            <a:off x="6094140" y="3563427"/>
            <a:ext cx="218701" cy="108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63" name="Right Arrow 262"/>
          <p:cNvSpPr/>
          <p:nvPr/>
        </p:nvSpPr>
        <p:spPr>
          <a:xfrm>
            <a:off x="7345262" y="3563427"/>
            <a:ext cx="218701" cy="108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264" name="Right Arrow 263"/>
          <p:cNvSpPr/>
          <p:nvPr/>
        </p:nvSpPr>
        <p:spPr>
          <a:xfrm>
            <a:off x="5082291" y="4892403"/>
            <a:ext cx="218701" cy="108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65" name="Right Arrow 264"/>
          <p:cNvSpPr/>
          <p:nvPr/>
        </p:nvSpPr>
        <p:spPr>
          <a:xfrm>
            <a:off x="6094140" y="4892403"/>
            <a:ext cx="218701" cy="108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66" name="Right Arrow 265"/>
          <p:cNvSpPr/>
          <p:nvPr/>
        </p:nvSpPr>
        <p:spPr>
          <a:xfrm>
            <a:off x="7345262" y="4892403"/>
            <a:ext cx="218701" cy="108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267" name="Down Arrow 266"/>
          <p:cNvSpPr/>
          <p:nvPr/>
        </p:nvSpPr>
        <p:spPr>
          <a:xfrm>
            <a:off x="7769034" y="3821640"/>
            <a:ext cx="90850" cy="183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68" name="Up Arrow 267"/>
          <p:cNvSpPr/>
          <p:nvPr/>
        </p:nvSpPr>
        <p:spPr>
          <a:xfrm>
            <a:off x="7790288" y="4612029"/>
            <a:ext cx="97185" cy="1988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98" name="TextBox 297"/>
          <p:cNvSpPr txBox="1"/>
          <p:nvPr/>
        </p:nvSpPr>
        <p:spPr>
          <a:xfrm>
            <a:off x="650534" y="5410200"/>
            <a:ext cx="20612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(a)</a:t>
            </a:r>
          </a:p>
          <a:p>
            <a:pPr algn="ctr"/>
            <a:r>
              <a:rPr lang="en-US" sz="2000" dirty="0"/>
              <a:t>Basic </a:t>
            </a:r>
            <a:r>
              <a:rPr lang="en-US" sz="2000" dirty="0" err="1"/>
              <a:t>denoising</a:t>
            </a:r>
            <a:r>
              <a:rPr lang="en-US" sz="2000" dirty="0"/>
              <a:t>:</a:t>
            </a:r>
          </a:p>
          <a:p>
            <a:pPr algn="ctr"/>
            <a:r>
              <a:rPr lang="en-US" sz="2000" dirty="0"/>
              <a:t>Hard </a:t>
            </a:r>
            <a:r>
              <a:rPr lang="en-US" sz="2000" dirty="0" err="1"/>
              <a:t>thresholding</a:t>
            </a:r>
            <a:endParaRPr lang="en-US" sz="2000" dirty="0"/>
          </a:p>
        </p:txBody>
      </p:sp>
      <p:grpSp>
        <p:nvGrpSpPr>
          <p:cNvPr id="299" name="Group 298"/>
          <p:cNvGrpSpPr/>
          <p:nvPr/>
        </p:nvGrpSpPr>
        <p:grpSpPr>
          <a:xfrm>
            <a:off x="5867400" y="3445974"/>
            <a:ext cx="175253" cy="292643"/>
            <a:chOff x="1295399" y="5054600"/>
            <a:chExt cx="609601" cy="1017932"/>
          </a:xfrm>
          <a:pattFill prst="pct70">
            <a:fgClr>
              <a:srgbClr val="FF0000"/>
            </a:fgClr>
            <a:bgClr>
              <a:schemeClr val="tx1"/>
            </a:bgClr>
          </a:pattFill>
        </p:grpSpPr>
        <p:sp>
          <p:nvSpPr>
            <p:cNvPr id="300" name="Rectangle 299"/>
            <p:cNvSpPr/>
            <p:nvPr/>
          </p:nvSpPr>
          <p:spPr>
            <a:xfrm>
              <a:off x="1295399" y="5462931"/>
              <a:ext cx="609600" cy="6096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295400" y="53340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1295400" y="51816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1295400" y="50546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R</a:t>
              </a: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5844548" y="4817574"/>
            <a:ext cx="175252" cy="255576"/>
            <a:chOff x="1295400" y="5054600"/>
            <a:chExt cx="609600" cy="889000"/>
          </a:xfrm>
          <a:pattFill prst="pct70">
            <a:fgClr>
              <a:srgbClr val="92D050"/>
            </a:fgClr>
            <a:bgClr>
              <a:schemeClr val="tx1"/>
            </a:bgClr>
          </a:pattFill>
        </p:grpSpPr>
        <p:sp>
          <p:nvSpPr>
            <p:cNvPr id="305" name="Rectangle 304"/>
            <p:cNvSpPr/>
            <p:nvPr/>
          </p:nvSpPr>
          <p:spPr>
            <a:xfrm>
              <a:off x="1295400" y="53340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1295400" y="51816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1295400" y="5054600"/>
              <a:ext cx="6096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perspectiveRelaxed" fov="2700000">
                <a:rot lat="19428055" lon="3168065" rev="1872675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R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5715000" y="3370490"/>
            <a:ext cx="0" cy="179333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3505200" y="4059135"/>
            <a:ext cx="762000" cy="377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7" name="Elbow Connector 6"/>
          <p:cNvCxnSpPr>
            <a:stCxn id="234" idx="3"/>
          </p:cNvCxnSpPr>
          <p:nvPr/>
        </p:nvCxnSpPr>
        <p:spPr>
          <a:xfrm>
            <a:off x="2390322" y="1863811"/>
            <a:ext cx="3703818" cy="1429763"/>
          </a:xfrm>
          <a:prstGeom prst="bentConnector3">
            <a:avLst>
              <a:gd name="adj1" fmla="val 9989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24676" y="2531212"/>
            <a:ext cx="0" cy="76236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>
            <a:stCxn id="240" idx="3"/>
          </p:cNvCxnSpPr>
          <p:nvPr/>
        </p:nvCxnSpPr>
        <p:spPr>
          <a:xfrm>
            <a:off x="8153400" y="4275687"/>
            <a:ext cx="543434" cy="1286913"/>
          </a:xfrm>
          <a:prstGeom prst="bentConnector2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4800840" y="5410200"/>
            <a:ext cx="18233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(b)</a:t>
            </a:r>
          </a:p>
          <a:p>
            <a:pPr algn="ctr"/>
            <a:r>
              <a:rPr lang="en-US" sz="2000" dirty="0"/>
              <a:t>Final </a:t>
            </a:r>
            <a:r>
              <a:rPr lang="en-US" sz="2000" dirty="0" err="1"/>
              <a:t>denoising</a:t>
            </a:r>
            <a:r>
              <a:rPr lang="en-US" sz="2000" dirty="0"/>
              <a:t>:</a:t>
            </a:r>
          </a:p>
          <a:p>
            <a:pPr algn="ctr"/>
            <a:r>
              <a:rPr lang="en-US" sz="2000" dirty="0"/>
              <a:t>Wiener filtering</a:t>
            </a:r>
          </a:p>
        </p:txBody>
      </p:sp>
    </p:spTree>
    <p:extLst>
      <p:ext uri="{BB962C8B-B14F-4D97-AF65-F5344CB8AC3E}">
        <p14:creationId xmlns:p14="http://schemas.microsoft.com/office/powerpoint/2010/main" val="3154388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Classical </a:t>
            </a:r>
            <a:r>
              <a:rPr lang="en-US" dirty="0" err="1"/>
              <a:t>Denoising</a:t>
            </a:r>
            <a:endParaRPr lang="en-US" dirty="0"/>
          </a:p>
          <a:p>
            <a:pPr lvl="1"/>
            <a:r>
              <a:rPr lang="en-US" dirty="0"/>
              <a:t>Spatial Methods</a:t>
            </a:r>
          </a:p>
          <a:p>
            <a:pPr lvl="1"/>
            <a:r>
              <a:rPr lang="en-US" dirty="0"/>
              <a:t>Transform Methods</a:t>
            </a:r>
          </a:p>
          <a:p>
            <a:endParaRPr lang="en-US" dirty="0"/>
          </a:p>
          <a:p>
            <a:r>
              <a:rPr lang="en-US" dirty="0"/>
              <a:t>State-of-the-art Methods</a:t>
            </a:r>
          </a:p>
          <a:p>
            <a:pPr lvl="1"/>
            <a:r>
              <a:rPr lang="en-US" dirty="0"/>
              <a:t>GSM – Gaussian Scale Mixture</a:t>
            </a:r>
          </a:p>
          <a:p>
            <a:pPr lvl="1"/>
            <a:r>
              <a:rPr lang="en-US" dirty="0"/>
              <a:t>NLM – Non-local means</a:t>
            </a:r>
          </a:p>
          <a:p>
            <a:pPr lvl="1"/>
            <a:r>
              <a:rPr lang="en-US" dirty="0"/>
              <a:t>BM3D – Block Matching 3D collaborative filtering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80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/>
              <a:t>Comparison:</a:t>
            </a:r>
          </a:p>
          <a:p>
            <a:pPr lvl="1"/>
            <a:r>
              <a:rPr lang="en-US" dirty="0"/>
              <a:t>Different levels of noise</a:t>
            </a:r>
          </a:p>
          <a:p>
            <a:pPr lvl="1"/>
            <a:r>
              <a:rPr lang="en-US" dirty="0"/>
              <a:t>Different sets of images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Evaluation methods:</a:t>
            </a:r>
          </a:p>
          <a:p>
            <a:pPr lvl="1"/>
            <a:r>
              <a:rPr lang="en-US" dirty="0"/>
              <a:t>MSE/PSNR</a:t>
            </a:r>
          </a:p>
          <a:p>
            <a:pPr lvl="1"/>
            <a:r>
              <a:rPr lang="en-US" dirty="0"/>
              <a:t>Visual comparison to noisy and/or original images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078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50925" y="3905250"/>
            <a:ext cx="7086600" cy="2419350"/>
            <a:chOff x="381000" y="2895600"/>
            <a:chExt cx="7086600" cy="24193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1000" y="2895600"/>
              <a:ext cx="4781550" cy="241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53025" y="3009900"/>
              <a:ext cx="2314575" cy="229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050925" y="1466850"/>
            <a:ext cx="7102475" cy="2438400"/>
            <a:chOff x="914400" y="781050"/>
            <a:chExt cx="7102475" cy="24384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781050"/>
              <a:ext cx="4772025" cy="243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250" y="914400"/>
              <a:ext cx="2333625" cy="2305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3962400" y="6324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noisy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0" y="6324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original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6324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denoised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9998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2862"/>
            <a:ext cx="581977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49" y="1557337"/>
            <a:ext cx="46386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4223" y="1771642"/>
            <a:ext cx="2243977" cy="218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4223" y="4038600"/>
            <a:ext cx="2243977" cy="211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306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BM3D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75" y="1762125"/>
            <a:ext cx="473392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" y="3962400"/>
            <a:ext cx="32385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7" y="1881187"/>
            <a:ext cx="4341603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37368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7250" cy="3001962"/>
          </a:xfrm>
        </p:spPr>
        <p:txBody>
          <a:bodyPr/>
          <a:lstStyle/>
          <a:p>
            <a:r>
              <a:rPr lang="en-US" dirty="0"/>
              <a:t>Comparison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152400"/>
            <a:ext cx="5251450" cy="136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4450" y="1600200"/>
            <a:ext cx="52197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" y="4219575"/>
            <a:ext cx="88582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6050" y="2209800"/>
            <a:ext cx="372745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54450" y="4800600"/>
            <a:ext cx="254635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76400" y="4800600"/>
            <a:ext cx="13970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70800" y="2184400"/>
            <a:ext cx="1397000" cy="1320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56050" y="3505199"/>
            <a:ext cx="3714750" cy="7143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54450" y="6248400"/>
            <a:ext cx="2546350" cy="533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76400" y="6248400"/>
            <a:ext cx="1397000" cy="533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70800" y="3505200"/>
            <a:ext cx="1397000" cy="7143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62975" y="457200"/>
            <a:ext cx="1343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29.8dB</a:t>
            </a:r>
          </a:p>
          <a:p>
            <a:r>
              <a:rPr lang="en-US" sz="1200" dirty="0"/>
              <a:t>29.5dB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268576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188200" y="3276600"/>
            <a:ext cx="1879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BLS-GSM   </a:t>
            </a:r>
            <a:r>
              <a:rPr lang="en-US" sz="2800" dirty="0"/>
              <a:t>+</a:t>
            </a:r>
          </a:p>
          <a:p>
            <a:r>
              <a:rPr lang="en-US" dirty="0"/>
              <a:t>Exemplar based </a:t>
            </a:r>
            <a:r>
              <a:rPr lang="en-US" sz="2800" dirty="0"/>
              <a:t>x</a:t>
            </a:r>
          </a:p>
          <a:p>
            <a:endParaRPr lang="en-US" dirty="0"/>
          </a:p>
          <a:p>
            <a:r>
              <a:rPr lang="en-US" dirty="0"/>
              <a:t>BM3D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1125" y="1447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GSM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1947863"/>
            <a:ext cx="19050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2725" y="1933575"/>
            <a:ext cx="18954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09925" y="144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BM3D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8200" y="1524000"/>
            <a:ext cx="2032000" cy="261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1700" y="4240521"/>
            <a:ext cx="2146300" cy="261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3434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4343400"/>
            <a:ext cx="19431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2679700" y="1447800"/>
            <a:ext cx="0" cy="5410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400" y="4152900"/>
            <a:ext cx="6146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975600" y="4540271"/>
            <a:ext cx="152400" cy="15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469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Average improvement from naive Gaussian filtering to NLM – 4-5 dB</a:t>
            </a:r>
          </a:p>
          <a:p>
            <a:endParaRPr lang="en-US" dirty="0"/>
          </a:p>
          <a:p>
            <a:r>
              <a:rPr lang="en-US" dirty="0"/>
              <a:t>Average improvement of 1 dB over 4 years (from BLS-GSM(2003) to BM3D(2007))  </a:t>
            </a:r>
          </a:p>
          <a:p>
            <a:endParaRPr lang="en-US" dirty="0"/>
          </a:p>
          <a:p>
            <a:r>
              <a:rPr lang="en-US" dirty="0"/>
              <a:t>Saturation in PSNR over the last 4 years (BM3D still considered state of the art)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625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belfasttelegraph.co.uk/multimedia/archive/00111/any-questions_11120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1003300"/>
            <a:ext cx="7734300" cy="460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06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sney-clipart.com/mickey-mouse/mickey-mouse/mickey-mouse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143000"/>
            <a:ext cx="306258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Denoising</a:t>
            </a:r>
            <a:r>
              <a:rPr lang="en-US" dirty="0"/>
              <a:t> in the Spatial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“classical” assumption:</a:t>
                </a:r>
                <a:br>
                  <a:rPr lang="en-US" dirty="0"/>
                </a:br>
                <a:r>
                  <a:rPr lang="en-US" dirty="0"/>
                  <a:t>Images are piecewise constant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Neighboring pixels are highly correlated</a:t>
                </a:r>
                <a:endParaRPr lang="en-US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⇒ </m:t>
                    </m:r>
                  </m:oMath>
                </a14:m>
                <a:r>
                  <a:rPr lang="en-US" dirty="0" err="1"/>
                  <a:t>Denoise</a:t>
                </a:r>
                <a:r>
                  <a:rPr lang="en-US" dirty="0"/>
                  <a:t> = “Average nearby pixels” (filtering)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  <a:blipFill rotWithShape="1">
                <a:blip r:embed="rId4"/>
                <a:stretch>
                  <a:fillRect l="-1600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3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1792</Words>
  <Application>Microsoft Office PowerPoint</Application>
  <PresentationFormat>On-screen Show (4:3)</PresentationFormat>
  <Paragraphs>766</Paragraphs>
  <Slides>87</Slides>
  <Notes>49</Notes>
  <HiddenSlides>1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3" baseType="lpstr">
      <vt:lpstr>Arial</vt:lpstr>
      <vt:lpstr>Calibri</vt:lpstr>
      <vt:lpstr>Cambria Math</vt:lpstr>
      <vt:lpstr>Times New Roman</vt:lpstr>
      <vt:lpstr>Wingdings</vt:lpstr>
      <vt:lpstr>Office Theme</vt:lpstr>
      <vt:lpstr>A Tour of  Image Denoising</vt:lpstr>
      <vt:lpstr>PowerPoint Presentation</vt:lpstr>
      <vt:lpstr>Can we (humans) denoise?</vt:lpstr>
      <vt:lpstr>PowerPoint Presentation</vt:lpstr>
      <vt:lpstr>Sources of Noise</vt:lpstr>
      <vt:lpstr>Problem Definition</vt:lpstr>
      <vt:lpstr>Problem Definition</vt:lpstr>
      <vt:lpstr>Outline</vt:lpstr>
      <vt:lpstr>Denoising in the Spatial Domain</vt:lpstr>
      <vt:lpstr>Gaussian Smoothing</vt:lpstr>
      <vt:lpstr>Toy Example</vt:lpstr>
      <vt:lpstr>Local adaptive smoothing</vt:lpstr>
      <vt:lpstr>Anisotropic Filtering </vt:lpstr>
      <vt:lpstr>Bilateral Filtering</vt:lpstr>
      <vt:lpstr>Gaussian Smoothing</vt:lpstr>
      <vt:lpstr>Bilateral Filtering</vt:lpstr>
      <vt:lpstr>Denoising in the Transform Domain</vt:lpstr>
      <vt:lpstr>Fourier Domain </vt:lpstr>
      <vt:lpstr>Low-Pass Filtering</vt:lpstr>
      <vt:lpstr>Looking for an Optimal Filter</vt:lpstr>
      <vt:lpstr>The Fourier Wiener Filter</vt:lpstr>
      <vt:lpstr>Fourier Wiener Filter in Practice </vt:lpstr>
      <vt:lpstr>Why isn’t it enough?</vt:lpstr>
      <vt:lpstr>Why isn’t it enough?</vt:lpstr>
      <vt:lpstr>The Windowed Fourier Wiener Filter</vt:lpstr>
      <vt:lpstr>Can we do better?</vt:lpstr>
      <vt:lpstr>Fourier Decomposition</vt:lpstr>
      <vt:lpstr>Windowed Fourier Decomposition</vt:lpstr>
      <vt:lpstr>Wavelet Decomposition</vt:lpstr>
      <vt:lpstr>Space-Frequency Localization</vt:lpstr>
      <vt:lpstr>Discrete Wavelet Transform (DWT)</vt:lpstr>
      <vt:lpstr>Wavelet Transform - Example</vt:lpstr>
      <vt:lpstr>Wavelet Transform - Example</vt:lpstr>
      <vt:lpstr>Wavelet Pyramid</vt:lpstr>
      <vt:lpstr>Wavelet Thresholding (WT)</vt:lpstr>
      <vt:lpstr>A Probabilistic Perspective</vt:lpstr>
      <vt:lpstr>Which image do you prefer?</vt:lpstr>
      <vt:lpstr>A Probabilistic Perspective</vt:lpstr>
      <vt:lpstr>Performance Evaluation  Denoised Images</vt:lpstr>
      <vt:lpstr>Performance Evaluation  Method Noise</vt:lpstr>
      <vt:lpstr>Conclusions</vt:lpstr>
      <vt:lpstr>Taking it up a notch...</vt:lpstr>
      <vt:lpstr>State of the art Methods</vt:lpstr>
      <vt:lpstr>BLS-GSM-Wavelet Denoising </vt:lpstr>
      <vt:lpstr>Over Complete Wavelets</vt:lpstr>
      <vt:lpstr>Local Neighborhoods</vt:lpstr>
      <vt:lpstr>The GSM model</vt:lpstr>
      <vt:lpstr>The GSM model</vt:lpstr>
      <vt:lpstr>2-Step GSM Denoising</vt:lpstr>
      <vt:lpstr>Joint GSM Denoising</vt:lpstr>
      <vt:lpstr>Posterior distribution of multiplier</vt:lpstr>
      <vt:lpstr>Weighted sum of Wiener estimates</vt:lpstr>
      <vt:lpstr>BLS-GSM-Wavelet Denoising</vt:lpstr>
      <vt:lpstr>State of the art Methods</vt:lpstr>
      <vt:lpstr>Motivation - Drawback of Locality</vt:lpstr>
      <vt:lpstr>Motivation - Temporal perspective</vt:lpstr>
      <vt:lpstr>“Temporal Denoising”</vt:lpstr>
      <vt:lpstr>“Temporal Denoising”</vt:lpstr>
      <vt:lpstr>“Temporal Denoising”</vt:lpstr>
      <vt:lpstr>Redundancy in natural images</vt:lpstr>
      <vt:lpstr>Single image “time-like” denoising</vt:lpstr>
      <vt:lpstr>Non Local Means (NLM)</vt:lpstr>
      <vt:lpstr>From Bilateral Filter to NLM</vt:lpstr>
      <vt:lpstr>From Bilateral Filter to NLM</vt:lpstr>
      <vt:lpstr>Why NLM is Better?</vt:lpstr>
      <vt:lpstr>Performance Evaluation  Method Noise</vt:lpstr>
      <vt:lpstr>What’s Next?</vt:lpstr>
      <vt:lpstr>BM3D </vt:lpstr>
      <vt:lpstr>A Single BM3D Estimate</vt:lpstr>
      <vt:lpstr>Grouping by Block Matching</vt:lpstr>
      <vt:lpstr>3D Transform</vt:lpstr>
      <vt:lpstr>Collaborative Filtering</vt:lpstr>
      <vt:lpstr>Multiple BM3D Estimates </vt:lpstr>
      <vt:lpstr>Basic BM3D Denoiser</vt:lpstr>
      <vt:lpstr>Fusion</vt:lpstr>
      <vt:lpstr>BM3D - Fusion</vt:lpstr>
      <vt:lpstr>BM3D in Practice</vt:lpstr>
      <vt:lpstr>Basic BM3D Denoiser</vt:lpstr>
      <vt:lpstr>Two phase BM3D Denoising</vt:lpstr>
      <vt:lpstr>Results and Comparison</vt:lpstr>
      <vt:lpstr>GSM</vt:lpstr>
      <vt:lpstr>NLM</vt:lpstr>
      <vt:lpstr>BM3D</vt:lpstr>
      <vt:lpstr>Comparison</vt:lpstr>
      <vt:lpstr>Comparison</vt:lpstr>
      <vt:lpstr>Comments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2017-04-14T18:52:15Z</dcterms:created>
  <dcterms:modified xsi:type="dcterms:W3CDTF">2017-04-14T18:52:24Z</dcterms:modified>
</cp:coreProperties>
</file>